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3.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18g" TargetMode="External"/><Relationship Id="rId3" Type="http://schemas.openxmlformats.org/officeDocument/2006/relationships/hyperlink" Target="https://delong.typepad.com/files/clark-alms-selections.pdf" TargetMode="External"/><Relationship Id="rId4" Type="http://schemas.openxmlformats.org/officeDocument/2006/relationships/hyperlink" Target="https://github.com/braddelong/public-files/blob/master/econ-135-lecture-3.pptx" TargetMode="External"/><Relationship Id="rId5" Type="http://schemas.openxmlformats.org/officeDocument/2006/relationships/hyperlink" Target="https://datahub.berkeley.edu/user/delong@econ.berkeley.edu/notebooks/LS2019/2019-10-14-Ancient_Economies.ipynb" TargetMode="External"/><Relationship Id="rId6" Type="http://schemas.openxmlformats.org/officeDocument/2006/relationships/hyperlink" Target="https://nbviewer.jupyter.org/github/braddelong/LS2019/blob/master/2019-10-14-Ancient_Economies.ipynb" TargetMode="External"/><Relationship Id="rId7" Type="http://schemas.openxmlformats.org/officeDocument/2006/relationships/hyperlink" Target="https://bcourses.berkeley.edu/courses/1487685/assignments/8065184" TargetMode="External"/><Relationship Id="rId8" Type="http://schemas.openxmlformats.org/officeDocument/2006/relationships/hyperlink" Target="https://web.stanford.edu/~chadj/facts.pdf" TargetMode="External"/><Relationship Id="rId9" Type="http://schemas.openxmlformats.org/officeDocument/2006/relationships/hyperlink" Target="https://delong.typepad.com/files/clark-condition.pdf" TargetMode="External"/><Relationship Id="rId10" Type="http://schemas.openxmlformats.org/officeDocument/2006/relationships/hyperlink" Target="https://delong.typepad.com/files/morris-rules-3.pdf" TargetMode="External"/><Relationship Id="rId11" Type="http://schemas.openxmlformats.org/officeDocument/2006/relationships/hyperlink" Target="https://delong.typepad.com/files/crone-pre-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brad.delong@gmail.com" TargetMode="External"/><Relationship Id="rId4" Type="http://schemas.openxmlformats.org/officeDocument/2006/relationships/hyperlink" Target="https://www.icloud.com/keynote/0SdT7FNHq2y3FcaD2KU9zRrxg"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hyperlink" Target="http://datahub.berkeley.edu/user-redirect/interact?account=braddelong&amp;repo=LS2019&amp;branch=master&amp;path=2019-10-14-Ancient_Economies.ipynb" TargetMode="Externa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9.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3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assignments/8065184"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clark-condition.pdf" TargetMode="External"/><Relationship Id="rId3" Type="http://schemas.openxmlformats.org/officeDocument/2006/relationships/hyperlink" Target="https://delong.typepad.com/files/morris-rules-3.pdf" TargetMode="External"/><Relationship Id="rId4" Type="http://schemas.openxmlformats.org/officeDocument/2006/relationships/hyperlink" Target="https://delong.typepad.com/files/crone-pre-selections.pdf" TargetMode="External"/><Relationship Id="rId5" Type="http://schemas.openxmlformats.org/officeDocument/2006/relationships/hyperlink" Target="https://web.stanford.edu/~chadj/facts.pdf" TargetMode="External"/></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a:normAutofit fontScale="100000" lnSpcReduction="0"/>
          </a:bodyPr>
          <a:lstStyle/>
          <a:p>
            <a:pPr defTabSz="338327">
              <a:defRPr sz="4440"/>
            </a:pPr>
            <a:r>
              <a:t>Lecture 3:</a:t>
            </a:r>
          </a:p>
          <a:p>
            <a:pPr defTabSz="338327">
              <a:defRPr sz="4440"/>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2020-01–12</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 research assistance by Anish Biligiri</a:t>
            </a:r>
          </a:p>
          <a:p>
            <a:pPr marL="0" indent="0" algn="ctr" defTabSz="370331">
              <a:spcBef>
                <a:spcPts val="900"/>
              </a:spcBef>
              <a:buSzTx/>
              <a:buFontTx/>
              <a:buNone/>
              <a:defRPr sz="1296">
                <a:latin typeface="+mj-lt"/>
                <a:ea typeface="+mj-ea"/>
                <a:cs typeface="+mj-cs"/>
                <a:sym typeface="Helvetica"/>
              </a:defRPr>
            </a:pPr>
          </a:p>
          <a:p>
            <a:pPr marL="0" indent="0" algn="ctr" defTabSz="370331">
              <a:spcBef>
                <a:spcPts val="900"/>
              </a:spcBef>
              <a:buSzTx/>
              <a:buFontTx/>
              <a:buNone/>
              <a:defRPr sz="1134">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https://github.com/braddelong/public-files/blob/master/econ-135-lecture-3.pptx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74"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75"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78"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79"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sp>
        <p:nvSpPr>
          <p:cNvPr id="83" name="10:45"/>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10:45</a:t>
            </a:r>
          </a:p>
        </p:txBody>
      </p:sp>
      <p:pic>
        <p:nvPicPr>
          <p:cNvPr id="84" name="Image" descr="Image"/>
          <p:cNvPicPr>
            <a:picLocks noChangeAspect="1"/>
          </p:cNvPicPr>
          <p:nvPr/>
        </p:nvPicPr>
        <p:blipFill>
          <a:blip r:embed="rId2">
            <a:extLst/>
          </a:blip>
          <a:stretch>
            <a:fillRect/>
          </a:stretch>
        </p:blipFill>
        <p:spPr>
          <a:xfrm>
            <a:off x="277663" y="1270000"/>
            <a:ext cx="8572501" cy="473011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Four Major Features"/>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a:t>
            </a:r>
          </a:p>
        </p:txBody>
      </p:sp>
      <p:sp>
        <p:nvSpPr>
          <p:cNvPr id="87"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443484">
              <a:spcBef>
                <a:spcPts val="1100"/>
              </a:spcBef>
              <a:buSzTx/>
              <a:buFontTx/>
              <a:buNone/>
              <a:defRPr sz="2328">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11216" indent="-311216" defTabSz="443484">
              <a:spcBef>
                <a:spcPts val="1100"/>
              </a:spcBef>
              <a:buFontTx/>
              <a:buAutoNum type="arabicPeriod" startAt="1"/>
              <a:defRPr sz="2328">
                <a:latin typeface="Times New Roman"/>
                <a:ea typeface="Times New Roman"/>
                <a:cs typeface="Times New Roman"/>
                <a:sym typeface="Times New Roman"/>
              </a:defRPr>
            </a:pPr>
            <a:r>
              <a:t>Poverty, in the pre-industrial ages, with population growth on average, but with average population growth (and ideas innovation!) very slow</a:t>
            </a:r>
          </a:p>
          <a:p>
            <a:pPr lvl="1" marL="602982" indent="-233412" defTabSz="443484">
              <a:spcBef>
                <a:spcPts val="1100"/>
              </a:spcBef>
              <a:buFontTx/>
              <a:buChar char="•"/>
              <a:defRPr sz="2328">
                <a:latin typeface="Times New Roman"/>
                <a:ea typeface="Times New Roman"/>
                <a:cs typeface="Times New Roman"/>
                <a:sym typeface="Times New Roman"/>
              </a:defRPr>
            </a:pPr>
            <a:r>
              <a:t>n = 0.07%/yr; h = 0.035%/yr</a:t>
            </a:r>
          </a:p>
          <a:p>
            <a:pPr marL="311216" indent="-311216" defTabSz="443484">
              <a:spcBef>
                <a:spcPts val="1100"/>
              </a:spcBef>
              <a:buFontTx/>
              <a:buAutoNum type="arabicPeriod" startAt="1"/>
              <a:defRPr sz="2328">
                <a:latin typeface="Times New Roman"/>
                <a:ea typeface="Times New Roman"/>
                <a:cs typeface="Times New Roman"/>
                <a:sym typeface="Times New Roman"/>
              </a:defRPr>
            </a:pPr>
            <a:r>
              <a:t>Growing prosperity, in the Industrial Revolution and the Modern Economic Growth ages</a:t>
            </a:r>
          </a:p>
          <a:p>
            <a:pPr lvl="1" marL="602982" indent="-233412" defTabSz="443484">
              <a:spcBef>
                <a:spcPts val="1100"/>
              </a:spcBef>
              <a:buFontTx/>
              <a:buChar char="•"/>
              <a:defRPr sz="2328">
                <a:latin typeface="Times New Roman"/>
                <a:ea typeface="Times New Roman"/>
                <a:cs typeface="Times New Roman"/>
                <a:sym typeface="Times New Roman"/>
              </a:defRPr>
            </a:pPr>
            <a:r>
              <a:t>In the MEG era: h = 2.06%/yr</a:t>
            </a:r>
          </a:p>
          <a:p>
            <a:pPr marL="311216" indent="-311216" defTabSz="443484">
              <a:spcBef>
                <a:spcPts val="1100"/>
              </a:spcBef>
              <a:buFontTx/>
              <a:buAutoNum type="arabicPeriod" startAt="1"/>
              <a:defRPr sz="2328">
                <a:latin typeface="Times New Roman"/>
                <a:ea typeface="Times New Roman"/>
                <a:cs typeface="Times New Roman"/>
                <a:sym typeface="Times New Roman"/>
              </a:defRPr>
            </a:pPr>
            <a:r>
              <a:t>The great divergence since 1800</a:t>
            </a:r>
          </a:p>
          <a:p>
            <a:pPr lvl="1" marL="602982" indent="-233412" defTabSz="443484">
              <a:spcBef>
                <a:spcPts val="1100"/>
              </a:spcBef>
              <a:buFontTx/>
              <a:buChar char="•"/>
              <a:defRPr sz="2328">
                <a:latin typeface="Times New Roman"/>
                <a:ea typeface="Times New Roman"/>
                <a:cs typeface="Times New Roman"/>
                <a:sym typeface="Times New Roman"/>
              </a:defRPr>
            </a:pPr>
            <a:r>
              <a:t>Globalization</a:t>
            </a:r>
          </a:p>
          <a:p>
            <a:pPr lvl="1" marL="602982" indent="-233412" defTabSz="443484">
              <a:spcBef>
                <a:spcPts val="1100"/>
              </a:spcBef>
              <a:buFontTx/>
              <a:buChar char="•"/>
              <a:defRPr sz="2328">
                <a:latin typeface="Times New Roman"/>
                <a:ea typeface="Times New Roman"/>
                <a:cs typeface="Times New Roman"/>
                <a:sym typeface="Times New Roman"/>
              </a:defRPr>
            </a:pPr>
            <a:r>
              <a:t>American twentieth-century economic ascendancy</a:t>
            </a:r>
          </a:p>
          <a:p>
            <a:pPr marL="311216" indent="-311216" defTabSz="443484">
              <a:spcBef>
                <a:spcPts val="1100"/>
              </a:spcBef>
              <a:buFontTx/>
              <a:buAutoNum type="arabicPeriod" startAt="1"/>
              <a:defRPr sz="2328">
                <a:latin typeface="Times New Roman"/>
                <a:ea typeface="Times New Roman"/>
                <a:cs typeface="Times New Roman"/>
                <a:sym typeface="Times New Roman"/>
              </a:defRPr>
            </a:pPr>
            <a:r>
              <a:t>Pre-industrial efflorescences and declines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Catch Our Breath…"/>
          <p:cNvSpPr txBox="1"/>
          <p:nvPr>
            <p:ph type="title"/>
          </p:nvPr>
        </p:nvSpPr>
        <p:spPr>
          <a:xfrm>
            <a:off x="276457" y="-1"/>
            <a:ext cx="8572501" cy="1270001"/>
          </a:xfrm>
          <a:prstGeom prst="rect">
            <a:avLst/>
          </a:prstGeom>
        </p:spPr>
        <p:txBody>
          <a:bodyPr/>
          <a:lstStyle/>
          <a:p>
            <a:pPr/>
            <a:r>
              <a:t>Catch Our Breath…</a:t>
            </a:r>
          </a:p>
        </p:txBody>
      </p:sp>
      <p:sp>
        <p:nvSpPr>
          <p:cNvPr id="90"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91" name="Image" descr="Image"/>
          <p:cNvPicPr>
            <a:picLocks noChangeAspect="1"/>
          </p:cNvPicPr>
          <p:nvPr/>
        </p:nvPicPr>
        <p:blipFill>
          <a:blip r:embed="rId2">
            <a:extLst/>
          </a:blip>
          <a:stretch>
            <a:fillRect/>
          </a:stretch>
        </p:blipFill>
        <p:spPr>
          <a:xfrm>
            <a:off x="4113063" y="1270000"/>
            <a:ext cx="4735895"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Solow-Malthus Model Basics</a:t>
            </a:r>
          </a:p>
        </p:txBody>
      </p:sp>
      <p:sp>
        <p:nvSpPr>
          <p:cNvPr id="94"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 n=0.07%/yr x 0.2%/generation</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lvl="1" marL="621631" indent="-240631">
              <a:spcBef>
                <a:spcPts val="1200"/>
              </a:spcBef>
              <a:buFontTx/>
              <a:buChar char="•"/>
              <a:defRPr sz="2400">
                <a:latin typeface="Times New Roman"/>
                <a:ea typeface="Times New Roman"/>
                <a:cs typeface="Times New Roman"/>
                <a:sym typeface="Times New Roman"/>
              </a:defRPr>
            </a:pPr>
            <a:r>
              <a:t>We first need to make efficiency of labor a function of available natural resources per worker. </a:t>
            </a:r>
          </a:p>
          <a:p>
            <a:pPr lvl="1" marL="621631" indent="-240631">
              <a:spcBef>
                <a:spcPts val="1200"/>
              </a:spcBef>
              <a:buFontTx/>
              <a:buChar char="•"/>
              <a:defRPr sz="2400">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a:spcBef>
                <a:spcPts val="1200"/>
              </a:spcBef>
              <a:buFontTx/>
              <a:buChar char="•"/>
              <a:defRPr sz="2400">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a:spcBef>
                <a:spcPts val="1200"/>
              </a:spcBef>
              <a:buFontTx/>
              <a:buChar char="•"/>
              <a:defRPr sz="2400">
                <a:latin typeface="Times New Roman"/>
                <a:ea typeface="Times New Roman"/>
                <a:cs typeface="Times New Roman"/>
                <a:sym typeface="Times New Roman"/>
              </a:defRPr>
            </a:pPr>
            <a:r>
              <a:t>What could make this happen?</a:t>
            </a:r>
          </a:p>
        </p:txBody>
      </p:sp>
      <p:sp>
        <p:nvSpPr>
          <p:cNvPr id="97"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Back before 1500—and even later—people are anxious to have childr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lvl="1" marL="590550" indent="-228600" defTabSz="434340">
              <a:spcBef>
                <a:spcPts val="1100"/>
              </a:spcBef>
              <a:buFontTx/>
              <a:buChar char="•"/>
              <a:defRPr sz="2280">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FontTx/>
              <a:buChar char="•"/>
              <a:defRPr sz="2280">
                <a:latin typeface="Times New Roman"/>
                <a:ea typeface="Times New Roman"/>
                <a:cs typeface="Times New Roman"/>
                <a:sym typeface="Times New Roman"/>
              </a:defRPr>
            </a:pPr>
            <a:r>
              <a:t>Plus a world without reliable and effective family planning mechanisms.</a:t>
            </a:r>
          </a:p>
          <a:p>
            <a:pPr lvl="1" marL="590550" indent="-228600" defTabSz="434340">
              <a:spcBef>
                <a:spcPts val="1100"/>
              </a:spcBef>
              <a:buFontTx/>
              <a:buChar char="•"/>
              <a:defRPr sz="2280">
                <a:latin typeface="Times New Roman"/>
                <a:ea typeface="Times New Roman"/>
                <a:cs typeface="Times New Roman"/>
                <a:sym typeface="Times New Roman"/>
              </a:defRPr>
            </a:pPr>
            <a:r>
              <a:t>Let’s say: </a:t>
            </a:r>
          </a:p>
          <a:p>
            <a:pPr lvl="2" marL="9525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lvl="2" marL="9525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lvl="3" marL="1314450" indent="-228600" defTabSz="434340">
              <a:spcBef>
                <a:spcPts val="1100"/>
              </a:spcBef>
              <a:buFontTx/>
              <a:buChar char="•"/>
              <a:defRPr sz="2280">
                <a:latin typeface="Times New Roman"/>
                <a:ea typeface="Times New Roman"/>
                <a:cs typeface="Times New Roman"/>
                <a:sym typeface="Times New Roman"/>
              </a:defRPr>
            </a:pPr>
            <a:r>
              <a:t>Depends on sociology—marriage ages, &amp;c….</a:t>
            </a:r>
          </a:p>
          <a:p>
            <a:pPr lvl="1" marL="590550" indent="-228600" defTabSz="434340">
              <a:spcBef>
                <a:spcPts val="1100"/>
              </a:spcBef>
              <a:buFontTx/>
              <a:buChar char="•"/>
              <a:defRPr sz="2280">
                <a:latin typeface="Times New Roman"/>
                <a:ea typeface="Times New Roman"/>
                <a:cs typeface="Times New Roman"/>
                <a:sym typeface="Times New Roman"/>
              </a:defRPr>
            </a:pPr>
            <a:r>
              <a:t>Then, back before the demographic transition: </a:t>
            </a:r>
          </a:p>
          <a:p>
            <a:pPr lvl="2" marL="952500" indent="-228600" defTabSz="434340">
              <a:spcBef>
                <a:spcPts val="1100"/>
              </a:spcBef>
              <a:buFontTx/>
              <a:defRPr b="1" sz="2280">
                <a:latin typeface="Times New Roman"/>
                <a:ea typeface="Times New Roman"/>
                <a:cs typeface="Times New Roman"/>
                <a:sym typeface="Times New Roman"/>
              </a:defRPr>
            </a:pPr>
            <a:r>
              <a:t>n = β(y/(Φy</a:t>
            </a:r>
            <a:r>
              <a:rPr baseline="31999"/>
              <a:t>sub</a:t>
            </a:r>
            <a:r>
              <a:t>) - 1)</a:t>
            </a:r>
          </a:p>
        </p:txBody>
      </p:sp>
      <p:sp>
        <p:nvSpPr>
          <p:cNvPr id="100" name="Solow-Malthus Model Basics: Population and Labor-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Malthusian Equilibrium: Living Standard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Living Standards</a:t>
            </a:r>
          </a:p>
        </p:txBody>
      </p:sp>
      <p:sp>
        <p:nvSpPr>
          <p:cNvPr id="103"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Population and the labor force are growing just fast enough to soak up the benefits of new useful ideas:</a:t>
            </a:r>
          </a:p>
          <a:p>
            <a:pPr lvl="1" marL="621631" indent="-240631">
              <a:spcBef>
                <a:spcPts val="1200"/>
              </a:spcBef>
              <a:buFontTx/>
              <a:buChar char="•"/>
              <a:defRPr sz="2400">
                <a:latin typeface="Times New Roman"/>
                <a:ea typeface="Times New Roman"/>
                <a:cs typeface="Times New Roman"/>
                <a:sym typeface="Times New Roman"/>
              </a:defRPr>
            </a:pPr>
            <a:r>
              <a:rPr b="1"/>
              <a:t>hγ = n</a:t>
            </a:r>
            <a:r>
              <a:rPr b="1" baseline="31999"/>
              <a:t>*mal</a:t>
            </a:r>
            <a:r>
              <a:rPr b="1"/>
              <a:t> = β(y/(Φy</a:t>
            </a:r>
            <a:r>
              <a:rPr b="1" baseline="31999"/>
              <a:t>sub</a:t>
            </a:r>
            <a:r>
              <a:rPr b="1"/>
              <a:t>) - 1)</a:t>
            </a:r>
            <a:r>
              <a:t> In a world without reliable and effective family planning mechanisms.</a:t>
            </a:r>
          </a:p>
          <a:p>
            <a:pPr lvl="1" marL="621631" indent="-240631">
              <a:spcBef>
                <a:spcPts val="1200"/>
              </a:spcBef>
              <a:buFontTx/>
              <a:buChar char="•"/>
              <a:defRPr sz="2400">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Malthusian Equilibrium: Population and Labor 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a:t>
            </a:r>
          </a:p>
        </p:txBody>
      </p:sp>
      <p:sp>
        <p:nvSpPr>
          <p:cNvPr id="106" name="How big will the population and labor force then b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big will the population and labor force then be?:</a:t>
            </a:r>
          </a:p>
          <a:p>
            <a:pPr lvl="1" marL="621631" indent="-240631">
              <a:spcBef>
                <a:spcPts val="1200"/>
              </a:spcBef>
              <a:buFontTx/>
              <a:buChar char="•"/>
              <a:defRPr sz="2400">
                <a:latin typeface="Times New Roman"/>
                <a:ea typeface="Times New Roman"/>
                <a:cs typeface="Times New Roman"/>
                <a:sym typeface="Times New Roman"/>
              </a:defRPr>
            </a:pPr>
            <a:r>
              <a:t>It needs to be at the level that preserves the Malthusian equilibrium:</a:t>
            </a:r>
          </a:p>
          <a:p>
            <a:pPr lvl="2" marL="1002631" indent="-240631">
              <a:spcBef>
                <a:spcPts val="1200"/>
              </a:spcBef>
              <a:buFontTx/>
              <a:defRPr sz="2400">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a:spcBef>
                <a:spcPts val="1200"/>
              </a:spcBef>
              <a:buFontTx/>
              <a:buChar char="•"/>
              <a:defRPr sz="2400">
                <a:latin typeface="Times New Roman"/>
                <a:ea typeface="Times New Roman"/>
                <a:cs typeface="Times New Roman"/>
                <a:sym typeface="Times New Roman"/>
              </a:defRPr>
            </a:pPr>
            <a:r>
              <a:rPr b="1"/>
              <a:t>y</a:t>
            </a:r>
            <a:r>
              <a:rPr b="1" baseline="31999"/>
              <a:t>*mal</a:t>
            </a:r>
            <a:r>
              <a:rPr b="1"/>
              <a:t> = (s/(n+g+δ))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1" indent="-240631">
              <a:spcBef>
                <a:spcPts val="1200"/>
              </a:spcBef>
              <a:buFontTx/>
              <a:defRPr sz="2400">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rPr b="1"/>
              <a:t>E = HL</a:t>
            </a:r>
            <a:r>
              <a:rPr b="1" baseline="31999"/>
              <a:t>-(1/γ)</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Read Beforehand: J. Bradford DeLong: Lecture Notes: Malthusian Economies &lt;https://tinyurl.com/dl-2020-01-18g&gt;…"/>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46888">
              <a:spcBef>
                <a:spcPts val="0"/>
              </a:spcBef>
              <a:buSzTx/>
              <a:buFontTx/>
              <a:buNone/>
              <a:defRPr b="1" sz="1296">
                <a:latin typeface="+mj-lt"/>
                <a:ea typeface="+mj-ea"/>
                <a:cs typeface="+mj-cs"/>
                <a:sym typeface="Helvetica"/>
              </a:defRPr>
            </a:pPr>
            <a:r>
              <a:t>Read Beforehand: </a:t>
            </a:r>
            <a:r>
              <a:rPr b="0"/>
              <a:t>J. Bradford DeLong: </a:t>
            </a:r>
            <a:r>
              <a:rPr b="0" i="1"/>
              <a:t>Lecture Notes: Malthusian Economies</a:t>
            </a:r>
            <a:r>
              <a:rPr b="0"/>
              <a:t> &lt;</a:t>
            </a:r>
            <a:r>
              <a:rPr b="0" u="sng">
                <a:solidFill>
                  <a:srgbClr val="0000FF"/>
                </a:solidFill>
                <a:uFill>
                  <a:solidFill>
                    <a:srgbClr val="0000FF"/>
                  </a:solidFill>
                </a:uFill>
                <a:hlinkClick r:id="rId2" invalidUrl="" action="" tgtFrame="" tooltip="" history="1" highlightClick="0" endSnd="0"/>
              </a:rPr>
              <a:t>https://tinyurl.com/dl-2020-01-18g</a:t>
            </a:r>
            <a:r>
              <a:rPr b="0"/>
              <a:t>&gt;</a:t>
            </a:r>
            <a:endParaRPr b="0"/>
          </a:p>
          <a:p>
            <a:pPr marL="0" indent="0" defTabSz="246888">
              <a:spcBef>
                <a:spcPts val="0"/>
              </a:spcBef>
              <a:buSzTx/>
              <a:buFontTx/>
              <a:buNone/>
              <a:defRPr b="1" sz="1296">
                <a:latin typeface="+mj-lt"/>
                <a:ea typeface="+mj-ea"/>
                <a:cs typeface="+mj-cs"/>
                <a:sym typeface="Helvetica"/>
              </a:defRPr>
            </a:pPr>
            <a:r>
              <a:t>Read Beforehand: </a:t>
            </a:r>
            <a:r>
              <a:rPr b="0"/>
              <a:t>Greg Clark: </a:t>
            </a:r>
            <a:r>
              <a:rPr b="0" i="1"/>
              <a:t>A Farewell to Alms</a:t>
            </a:r>
            <a:r>
              <a:rPr b="0"/>
              <a:t>,  selections &lt;</a:t>
            </a:r>
            <a:r>
              <a:rPr b="0" u="sng">
                <a:solidFill>
                  <a:srgbClr val="0000FF"/>
                </a:solidFill>
                <a:uFill>
                  <a:solidFill>
                    <a:srgbClr val="0000FF"/>
                  </a:solidFill>
                </a:uFill>
                <a:hlinkClick r:id="rId3" invalidUrl="" action="" tgtFrame="" tooltip="" history="1" highlightClick="0" endSnd="0"/>
              </a:rPr>
              <a:t>https://delong.typepad.com/files/clark-alms-selections.pdf</a:t>
            </a:r>
            <a:r>
              <a:rPr b="0"/>
              <a:t>&gt;</a:t>
            </a:r>
            <a:endParaRPr b="0"/>
          </a:p>
          <a:p>
            <a:pPr marL="0" indent="0" defTabSz="246888">
              <a:spcBef>
                <a:spcPts val="0"/>
              </a:spcBef>
              <a:buSzTx/>
              <a:buFontTx/>
              <a:buNone/>
              <a:defRPr b="1" sz="1296">
                <a:latin typeface="+mj-lt"/>
                <a:ea typeface="+mj-ea"/>
                <a:cs typeface="+mj-cs"/>
                <a:sym typeface="Helvetica"/>
              </a:defRPr>
            </a:pPr>
            <a:r>
              <a:t>Slides: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https://github.com/braddelong/public-files/blob/master/econ-135-lecture-3.pptx</a:t>
            </a:r>
            <a:r>
              <a:rPr b="0"/>
              <a:t>&gt;</a:t>
            </a:r>
            <a:endParaRPr b="0"/>
          </a:p>
          <a:p>
            <a:pPr marL="0" indent="0" defTabSz="246888">
              <a:spcBef>
                <a:spcPts val="0"/>
              </a:spcBef>
              <a:buSzTx/>
              <a:buFontTx/>
              <a:buNone/>
              <a:defRPr b="1" sz="1296">
                <a:latin typeface="+mj-lt"/>
                <a:ea typeface="+mj-ea"/>
                <a:cs typeface="+mj-cs"/>
                <a:sym typeface="Helvetica"/>
              </a:defRPr>
            </a:pPr>
          </a:p>
          <a:p>
            <a:pPr marL="173254" indent="-173254" defTabSz="246888">
              <a:spcBef>
                <a:spcPts val="600"/>
              </a:spcBef>
              <a:buFontTx/>
              <a:buAutoNum type="arabicPeriod" startAt="1"/>
              <a:defRPr sz="1296">
                <a:latin typeface="Times New Roman"/>
                <a:ea typeface="Times New Roman"/>
                <a:cs typeface="Times New Roman"/>
                <a:sym typeface="Times New Roman"/>
              </a:defRPr>
            </a:pPr>
            <a:r>
              <a:rPr b="1"/>
              <a:t>Review</a:t>
            </a:r>
            <a:r>
              <a:t>: Long-run shape of global economic growth</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Solow-Malthus model basics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Review</a:t>
            </a:r>
            <a:r>
              <a:rPr b="0"/>
              <a:t>: Solow model essentials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Applying the Solow-Malthus model</a:t>
            </a:r>
            <a:endParaRPr b="0"/>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https://datahub.berkeley.edu/user/delong@econ.berkeley.edu/notebooks/LS2019/2019-10-14-Ancient_Economies.ipynb</a:t>
            </a:r>
            <a:r>
              <a:t>&gt;</a:t>
            </a:r>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https://nbviewer.jupyter.org/github/braddelong/LS2019/blob/master/2019-10-14-Ancient_Economies.ipynb</a:t>
            </a:r>
            <a:r>
              <a:t>&gt;</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Assignment:</a:t>
            </a:r>
            <a:r>
              <a:rPr b="0"/>
              <a:t> What is economics? paper &lt;</a:t>
            </a:r>
            <a:r>
              <a:rPr b="0" u="sng">
                <a:solidFill>
                  <a:srgbClr val="0000FF"/>
                </a:solidFill>
                <a:uFill>
                  <a:solidFill>
                    <a:srgbClr val="0000FF"/>
                  </a:solidFill>
                </a:uFill>
                <a:hlinkClick r:id="rId7" invalidUrl="" action="" tgtFrame="" tooltip="" history="1" highlightClick="0" endSnd="0"/>
              </a:rPr>
              <a:t>https://bcourses.berkeley.edu/courses/1487685/assignments/8065184</a:t>
            </a:r>
            <a:r>
              <a:rPr b="0"/>
              <a:t>&gt;</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Big Ideas</a:t>
            </a:r>
            <a:r>
              <a:rPr b="0"/>
              <a:t>: Principal takeaways from this class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MOAR</a:t>
            </a:r>
            <a:r>
              <a:rPr b="0"/>
              <a:t> references:</a:t>
            </a:r>
            <a:endParaRPr b="0"/>
          </a:p>
          <a:p>
            <a:pPr lvl="1" marL="335681" indent="-129941" defTabSz="246888">
              <a:spcBef>
                <a:spcPts val="600"/>
              </a:spcBef>
              <a:buFontTx/>
              <a:buChar char="•"/>
              <a:defRPr b="1" sz="1296">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8" invalidUrl="" action="" tgtFrame="" tooltip="" history="1" highlightClick="0" endSnd="0"/>
              </a:rPr>
              <a:t>https://web.stanford.edu/~chadj/facts.pdf</a:t>
            </a:r>
            <a:r>
              <a:rPr b="0"/>
              <a:t>&gt;... </a:t>
            </a:r>
            <a:endParaRPr b="0"/>
          </a:p>
          <a:p>
            <a:pPr lvl="1" marL="335681" indent="-129941" defTabSz="246888">
              <a:spcBef>
                <a:spcPts val="600"/>
              </a:spcBef>
              <a:buFontTx/>
              <a:buChar char="•"/>
              <a:defRPr sz="1296">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9" invalidUrl="" action="" tgtFrame="" tooltip="" history="1" highlightClick="0" endSnd="0"/>
              </a:rPr>
              <a:t>https://delong.typepad.com/files/clark-condition.pdf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10" invalidUrl="" action="" tgtFrame="" tooltip="" history="1" highlightClick="0" endSnd="0"/>
              </a:rPr>
              <a:t>https://delong.typepad.com/files/morris-rules-3.pdf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11" invalidUrl="" action="" tgtFrame="" tooltip="" history="1" highlightClick="0" endSnd="0"/>
              </a:rPr>
              <a:t>https://delong.typepad.com/files/crone-pre-selections.pdf</a:t>
            </a:r>
            <a:r>
              <a:t>&gt;...</a:t>
            </a:r>
          </a:p>
        </p:txBody>
      </p:sp>
      <p:sp>
        <p:nvSpPr>
          <p:cNvPr id="40" name="Lecture Outlin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Lecture 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Malthusian Equilibrium: Population and Labor Force Grow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a:t>
            </a:r>
          </a:p>
        </p:txBody>
      </p:sp>
      <p:sp>
        <p:nvSpPr>
          <p:cNvPr id="109"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16052">
              <a:spcBef>
                <a:spcPts val="1000"/>
              </a:spcBef>
              <a:buSzTx/>
              <a:buFontTx/>
              <a:buNone/>
              <a:defRPr sz="2184">
                <a:latin typeface="Times New Roman"/>
                <a:ea typeface="Times New Roman"/>
                <a:cs typeface="Times New Roman"/>
                <a:sym typeface="Times New Roman"/>
              </a:defRPr>
            </a:pPr>
            <a:r>
              <a:rPr b="1"/>
              <a:t>The master equations are then:</a:t>
            </a:r>
          </a:p>
          <a:p>
            <a:pPr marL="218974" indent="-218974" defTabSz="416052">
              <a:spcBef>
                <a:spcPts val="1000"/>
              </a:spcBef>
              <a:buFontTx/>
              <a:defRPr sz="2184">
                <a:latin typeface="Times New Roman"/>
                <a:ea typeface="Times New Roman"/>
                <a:cs typeface="Times New Roman"/>
                <a:sym typeface="Times New Roman"/>
              </a:defRPr>
            </a:pPr>
            <a:r>
              <a:rPr b="1"/>
              <a:t>y</a:t>
            </a:r>
            <a:r>
              <a:rPr b="1" baseline="31999"/>
              <a:t>*mal</a:t>
            </a:r>
            <a:r>
              <a:rPr b="1"/>
              <a:t> = (s/(hγ+δ))</a:t>
            </a:r>
            <a:r>
              <a:rPr b="1" baseline="31999"/>
              <a:t>θ</a:t>
            </a:r>
            <a:r>
              <a:rPr b="1"/>
              <a:t>HL</a:t>
            </a:r>
            <a:r>
              <a:rPr b="1" baseline="31999"/>
              <a:t>-(1/γ)</a:t>
            </a:r>
            <a:endParaRPr b="1"/>
          </a:p>
          <a:p>
            <a:pPr marL="218974" indent="-218974" defTabSz="416052">
              <a:spcBef>
                <a:spcPts val="1000"/>
              </a:spcBef>
              <a:buFontTx/>
              <a:defRPr sz="218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p>
          <a:p>
            <a:pPr marL="218974" indent="-218974" defTabSz="416052">
              <a:spcBef>
                <a:spcPts val="1000"/>
              </a:spcBef>
              <a:buFontTx/>
              <a:defRPr sz="2184">
                <a:latin typeface="Times New Roman"/>
                <a:ea typeface="Times New Roman"/>
                <a:cs typeface="Times New Roman"/>
                <a:sym typeface="Times New Roman"/>
              </a:defRPr>
            </a:pPr>
            <a:r>
              <a:t>How do we understand this?:</a:t>
            </a:r>
          </a:p>
          <a:p>
            <a:pPr lvl="1" marL="565684" indent="-218974" defTabSz="416052">
              <a:spcBef>
                <a:spcPts val="1000"/>
              </a:spcBef>
              <a:buFontTx/>
              <a:buChar char="•"/>
              <a:defRPr sz="2184">
                <a:latin typeface="Times New Roman"/>
                <a:ea typeface="Times New Roman"/>
                <a:cs typeface="Times New Roman"/>
                <a:sym typeface="Times New Roman"/>
              </a:defRPr>
            </a:pPr>
            <a:r>
              <a:t>Two nuisance terms: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Malthusian Equilibrium: Population and Labor Force Growth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III</a:t>
            </a:r>
          </a:p>
        </p:txBody>
      </p:sp>
      <p:sp>
        <p:nvSpPr>
          <p:cNvPr id="112"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master equations are then:</a:t>
            </a:r>
          </a:p>
          <a:p>
            <a:pPr marL="231006" indent="-231006" defTabSz="438911">
              <a:spcBef>
                <a:spcPts val="1100"/>
              </a:spcBef>
              <a:buFontTx/>
              <a:defRPr sz="2304">
                <a:latin typeface="Times New Roman"/>
                <a:ea typeface="Times New Roman"/>
                <a:cs typeface="Times New Roman"/>
                <a:sym typeface="Times New Roman"/>
              </a:defRPr>
            </a:pPr>
            <a:r>
              <a:rPr b="1"/>
              <a:t>y</a:t>
            </a:r>
            <a:r>
              <a:rPr b="1" baseline="31999"/>
              <a:t>*mal</a:t>
            </a:r>
            <a:r>
              <a:rPr b="1"/>
              <a:t> = (s/(hγ+δ))</a:t>
            </a:r>
            <a:r>
              <a:rPr b="1" baseline="31999"/>
              <a:t>θ</a:t>
            </a:r>
            <a:r>
              <a:rPr b="1"/>
              <a:t>HL</a:t>
            </a:r>
            <a:r>
              <a:rPr b="1" baseline="31999"/>
              <a:t>-(1/γ)</a:t>
            </a:r>
            <a:endParaRPr b="1"/>
          </a:p>
          <a:p>
            <a:pPr marL="231006" indent="-231006" defTabSz="438911">
              <a:spcBef>
                <a:spcPts val="1100"/>
              </a:spcBef>
              <a:buFontTx/>
              <a:defRPr sz="230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endParaRPr baseline="31999"/>
          </a:p>
          <a:p>
            <a:pPr marL="231006" indent="-231006" defTabSz="438911">
              <a:spcBef>
                <a:spcPts val="1100"/>
              </a:spcBef>
              <a:buFontTx/>
              <a:defRPr sz="2304">
                <a:latin typeface="Times New Roman"/>
                <a:ea typeface="Times New Roman"/>
                <a:cs typeface="Times New Roman"/>
                <a:sym typeface="Times New Roman"/>
              </a:defRPr>
            </a:pPr>
            <a:r>
              <a:t>Three significant terms:</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6" indent="-231006" defTabSz="438911">
              <a:spcBef>
                <a:spcPts val="1100"/>
              </a:spcBef>
              <a:buFontTx/>
              <a:buChar char="•"/>
              <a:defRPr sz="2304">
                <a:latin typeface="Times New Roman"/>
                <a:ea typeface="Times New Roman"/>
                <a:cs typeface="Times New Roman"/>
                <a:sym typeface="Times New Roman"/>
              </a:defRPr>
            </a:pPr>
            <a:r>
              <a:rPr b="1"/>
              <a:t>(1/Φ)</a:t>
            </a:r>
            <a:r>
              <a:t>: the greater the taste for “luxuries”, the lower the population</a:t>
            </a:r>
          </a:p>
          <a:p>
            <a:pPr lvl="2" marL="962526" indent="-231006" defTabSz="438911">
              <a:spcBef>
                <a:spcPts val="1100"/>
              </a:spcBef>
              <a:buFontTx/>
              <a:defRPr sz="2304">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FontTx/>
              <a:defRPr sz="2304">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Understanding Malthusian Equilibriu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Malthusian Equilibrium</a:t>
            </a:r>
          </a:p>
        </p:txBody>
      </p:sp>
      <p:pic>
        <p:nvPicPr>
          <p:cNvPr id="115"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16"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sp>
        <p:nvSpPr>
          <p:cNvPr id="117" name="Interpretation…"/>
          <p:cNvSpPr txBox="1"/>
          <p:nvPr>
            <p:ph type="body" sz="half" idx="4294967295"/>
          </p:nvPr>
        </p:nvSpPr>
        <p:spPr>
          <a:xfrm>
            <a:off x="277663" y="3662005"/>
            <a:ext cx="8572501" cy="2757709"/>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t>Interpretation</a:t>
            </a:r>
          </a:p>
          <a:p>
            <a:pPr marL="240631" indent="-240631">
              <a:spcBef>
                <a:spcPts val="0"/>
              </a:spcBef>
              <a:buFontTx/>
              <a:defRPr sz="2400">
                <a:latin typeface="Times New Roman"/>
                <a:ea typeface="Times New Roman"/>
                <a:cs typeface="Times New Roman"/>
                <a:sym typeface="Times New Roman"/>
              </a:defRPr>
            </a:pPr>
            <a:r>
              <a:t>Start with the rate </a:t>
            </a:r>
            <a:r>
              <a:rPr b="1"/>
              <a:t>ℎ</a:t>
            </a:r>
            <a:r>
              <a:t> of new economically-useful ideas </a:t>
            </a:r>
          </a:p>
          <a:p>
            <a:pPr marL="240631" indent="-240631">
              <a:spcBef>
                <a:spcPts val="0"/>
              </a:spcBef>
              <a:buFontTx/>
              <a:defRPr sz="2400">
                <a:latin typeface="Times New Roman"/>
                <a:ea typeface="Times New Roman"/>
                <a:cs typeface="Times New Roman"/>
                <a:sym typeface="Times New Roman"/>
              </a:defRPr>
            </a:pPr>
            <a:r>
              <a:t>Add on the resource-scarcity parameter </a:t>
            </a:r>
            <a:r>
              <a:rPr b="1"/>
              <a:t>𝛾</a:t>
            </a:r>
          </a:p>
          <a:p>
            <a:pPr marL="240631" indent="-240631">
              <a:spcBef>
                <a:spcPts val="0"/>
              </a:spcBef>
              <a:buFontTx/>
              <a:defRPr sz="2400">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a:spcBef>
                <a:spcPts val="0"/>
              </a:spcBef>
              <a:buFontTx/>
              <a:defRPr sz="2400">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a:spcBef>
                <a:spcPts val="0"/>
              </a:spcBef>
              <a:buFontTx/>
              <a:defRPr sz="2400">
                <a:latin typeface="Times New Roman"/>
                <a:ea typeface="Times New Roman"/>
                <a:cs typeface="Times New Roman"/>
                <a:sym typeface="Times New Roman"/>
              </a:defRPr>
            </a:pPr>
            <a:r>
              <a:t>Then derive the Malthusian population and labor force </a:t>
            </a:r>
            <a:r>
              <a:rPr b="1"/>
              <a:t>L</a:t>
            </a:r>
            <a:r>
              <a:rPr b="1" baseline="-5999"/>
              <a:t>t</a:t>
            </a:r>
            <a:r>
              <a:rPr b="1" baseline="31999"/>
              <a:t>*mal</a:t>
            </a:r>
          </a:p>
        </p:txBody>
      </p:sp>
      <p:pic>
        <p:nvPicPr>
          <p:cNvPr id="118"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Dynamic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Dynamics?</a:t>
            </a:r>
          </a:p>
        </p:txBody>
      </p:sp>
      <p:sp>
        <p:nvSpPr>
          <p:cNvPr id="121" name="Both population adjustment and the adjustment of the capital stock happen at about the same rate:…"/>
          <p:cNvSpPr txBox="1"/>
          <p:nvPr>
            <p:ph type="body" idx="4294967295"/>
          </p:nvPr>
        </p:nvSpPr>
        <p:spPr>
          <a:xfrm>
            <a:off x="277663" y="1270000"/>
            <a:ext cx="8572501" cy="5149714"/>
          </a:xfrm>
          <a:prstGeom prst="rect">
            <a:avLst/>
          </a:prstGeom>
        </p:spPr>
        <p:txBody>
          <a:bodyPr>
            <a:normAutofit fontScale="100000" lnSpcReduction="0"/>
          </a:bodyPr>
          <a:lstStyle/>
          <a:p>
            <a:pPr marL="0" indent="0" defTabSz="434340">
              <a:spcBef>
                <a:spcPts val="0"/>
              </a:spcBef>
              <a:buSzTx/>
              <a:buFontTx/>
              <a:buNone/>
              <a:defRPr sz="2280">
                <a:latin typeface="Times New Roman"/>
                <a:ea typeface="Times New Roman"/>
                <a:cs typeface="Times New Roman"/>
                <a:sym typeface="Times New Roman"/>
              </a:defRPr>
            </a:pPr>
            <a:r>
              <a:rPr b="1"/>
              <a:t>Both population adjustment and the adjustment of the capital stock happen at about the same rate:</a:t>
            </a:r>
          </a:p>
          <a:p>
            <a:pPr marL="228600" indent="-228600" defTabSz="434340">
              <a:spcBef>
                <a:spcPts val="0"/>
              </a:spcBef>
              <a:buFontTx/>
              <a:defRPr sz="2280">
                <a:latin typeface="Times New Roman"/>
                <a:ea typeface="Times New Roman"/>
                <a:cs typeface="Times New Roman"/>
                <a:sym typeface="Times New Roman"/>
              </a:defRPr>
            </a:pPr>
            <a:r>
              <a:t>What if L</a:t>
            </a:r>
            <a:r>
              <a:rPr baseline="-5999"/>
              <a:t>t</a:t>
            </a:r>
            <a:r>
              <a:t> &lt; L</a:t>
            </a:r>
            <a:r>
              <a:rPr baseline="-5999"/>
              <a:t>t</a:t>
            </a:r>
            <a:r>
              <a:rPr baseline="31999"/>
              <a:t>*mal</a:t>
            </a:r>
            <a:r>
              <a:t> and so y &gt; y</a:t>
            </a:r>
            <a:r>
              <a:rPr baseline="31999"/>
              <a:t>*mal</a:t>
            </a:r>
            <a:r>
              <a:t>? </a:t>
            </a:r>
          </a:p>
          <a:p>
            <a:pPr lvl="1" marL="590550" indent="-228600" defTabSz="434340">
              <a:spcBef>
                <a:spcPts val="0"/>
              </a:spcBef>
              <a:buFontTx/>
              <a:buChar char="•"/>
              <a:defRPr sz="2280">
                <a:latin typeface="Times New Roman"/>
                <a:ea typeface="Times New Roman"/>
                <a:cs typeface="Times New Roman"/>
                <a:sym typeface="Times New Roman"/>
              </a:defRPr>
            </a:pPr>
            <a:r>
              <a:t>Population growth n is high…</a:t>
            </a:r>
          </a:p>
          <a:p>
            <a:pPr lvl="1" marL="590550" indent="-228600" defTabSz="434340">
              <a:spcBef>
                <a:spcPts val="0"/>
              </a:spcBef>
              <a:buFontTx/>
              <a:buChar char="•"/>
              <a:defRPr sz="2280">
                <a:latin typeface="Times New Roman"/>
                <a:ea typeface="Times New Roman"/>
                <a:cs typeface="Times New Roman"/>
                <a:sym typeface="Times New Roman"/>
              </a:defRPr>
            </a:pPr>
            <a:r>
              <a:t>So E declines…</a:t>
            </a:r>
          </a:p>
          <a:p>
            <a:pPr lvl="1" marL="590550" indent="-228600" defTabSz="434340">
              <a:spcBef>
                <a:spcPts val="0"/>
              </a:spcBef>
              <a:buFontTx/>
              <a:buChar char="•"/>
              <a:defRPr sz="2280">
                <a:latin typeface="Times New Roman"/>
                <a:ea typeface="Times New Roman"/>
                <a:cs typeface="Times New Roman"/>
                <a:sym typeface="Times New Roman"/>
              </a:defRPr>
            </a:pPr>
            <a:r>
              <a:t>And thus y falls—how fast depends on β/γ…</a:t>
            </a:r>
          </a:p>
          <a:p>
            <a:pPr lvl="2" marL="952500" indent="-228600" defTabSz="434340">
              <a:spcBef>
                <a:spcPts val="0"/>
              </a:spcBef>
              <a:buFontTx/>
              <a:defRPr sz="2280">
                <a:latin typeface="Times New Roman"/>
                <a:ea typeface="Times New Roman"/>
                <a:cs typeface="Times New Roman"/>
                <a:sym typeface="Times New Roman"/>
              </a:defRPr>
            </a:pPr>
            <a:r>
              <a:t>Complications to dynamics as κ falls and then rises…</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Changeup Review: Solow Model Essential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Changeup Review: Solow Model Essentials</a:t>
            </a:r>
          </a:p>
        </p:txBody>
      </p:sp>
      <p:sp>
        <p:nvSpPr>
          <p:cNvPr id="124"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70331">
              <a:spcBef>
                <a:spcPts val="900"/>
              </a:spcBef>
              <a:buSzTx/>
              <a:buFontTx/>
              <a:buNone/>
              <a:defRPr b="1" sz="1944">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Tx/>
              <a:buNone/>
              <a:defRPr sz="1944">
                <a:latin typeface="Times New Roman"/>
                <a:ea typeface="Times New Roman"/>
                <a:cs typeface="Times New Roman"/>
                <a:sym typeface="Times New Roman"/>
              </a:defRPr>
            </a:pPr>
            <a:r>
              <a:rPr b="1"/>
              <a:t>Let's assume three things about the relationship between an economy's resources and the total output it produces and income it generates</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a:t>
            </a:r>
            <a:r>
              <a:rPr b="1"/>
              <a:t>θ</a:t>
            </a:r>
            <a:r>
              <a:t>. </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olow Model Basics: Notes"/>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0080"/>
                </a:solidFill>
              </a:defRPr>
            </a:lvl1pPr>
          </a:lstStyle>
          <a:p>
            <a:pPr/>
            <a:r>
              <a:t>Solow Model Basics: Notes</a:t>
            </a:r>
          </a:p>
        </p:txBody>
      </p:sp>
      <p:sp>
        <p:nvSpPr>
          <p:cNvPr id="127" name="The code in the nbViewer documents is static. But you should also look at:…"/>
          <p:cNvSpPr txBox="1"/>
          <p:nvPr>
            <p:ph type="body" idx="4294967295"/>
          </p:nvPr>
        </p:nvSpPr>
        <p:spPr>
          <a:xfrm>
            <a:off x="277663" y="2178197"/>
            <a:ext cx="8572501" cy="4489303"/>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The code in the nbViewer documents is static. But you should also look at</a:t>
            </a:r>
            <a:r>
              <a: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28" name="Image" descr="Image"/>
          <p:cNvPicPr>
            <a:picLocks noChangeAspect="1"/>
          </p:cNvPicPr>
          <p:nvPr/>
        </p:nvPicPr>
        <p:blipFill>
          <a:blip r:embed="rId5">
            <a:extLst/>
          </a:blip>
          <a:stretch>
            <a:fillRect/>
          </a:stretch>
        </p:blipFill>
        <p:spPr>
          <a:xfrm>
            <a:off x="277663" y="1270000"/>
            <a:ext cx="8305801" cy="825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he Rest of the Model: Growth Rat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Rest of the Model: Growth Rates</a:t>
            </a:r>
          </a:p>
        </p:txBody>
      </p:sp>
      <p:sp>
        <p:nvSpPr>
          <p:cNvPr id="131" name="Variables change over time:…"/>
          <p:cNvSpPr txBox="1"/>
          <p:nvPr>
            <p:ph type="body" idx="4294967295"/>
          </p:nvPr>
        </p:nvSpPr>
        <p:spPr>
          <a:xfrm>
            <a:off x="277663" y="2110104"/>
            <a:ext cx="8572501" cy="4557396"/>
          </a:xfrm>
          <a:prstGeom prst="rect">
            <a:avLst/>
          </a:prstGeom>
        </p:spPr>
        <p:txBody>
          <a:bodyPr>
            <a:normAutofit fontScale="100000" lnSpcReduction="0"/>
          </a:bodyPr>
          <a:lstStyle/>
          <a:p>
            <a:pPr marL="0" indent="0" defTabSz="425195">
              <a:spcBef>
                <a:spcPts val="1100"/>
              </a:spcBef>
              <a:buSzTx/>
              <a:buFontTx/>
              <a:buNone/>
              <a:defRPr b="1" sz="2232">
                <a:latin typeface="Times New Roman"/>
                <a:ea typeface="Times New Roman"/>
                <a:cs typeface="Times New Roman"/>
                <a:sym typeface="Times New Roman"/>
              </a:defRPr>
            </a:pPr>
            <a:r>
              <a:t>Variables change over time:</a:t>
            </a:r>
          </a:p>
          <a:p>
            <a:pPr marL="223787" indent="-223787" defTabSz="425195">
              <a:spcBef>
                <a:spcPts val="1100"/>
              </a:spcBef>
              <a:buFontTx/>
              <a:defRPr sz="2232">
                <a:latin typeface="Times New Roman"/>
                <a:ea typeface="Times New Roman"/>
                <a:cs typeface="Times New Roman"/>
                <a:sym typeface="Times New Roman"/>
              </a:defRPr>
            </a:pPr>
            <a:r>
              <a:t>growth of labor g</a:t>
            </a:r>
            <a:r>
              <a:rPr baseline="-5999"/>
              <a:t>L</a:t>
            </a:r>
            <a:r>
              <a:t>: proportional at a constant n (for now)</a:t>
            </a:r>
          </a:p>
          <a:p>
            <a:pPr marL="223787" indent="-223787" defTabSz="425195">
              <a:spcBef>
                <a:spcPts val="1100"/>
              </a:spcBef>
              <a:buFontTx/>
              <a:defRPr sz="2232">
                <a:latin typeface="Times New Roman"/>
                <a:ea typeface="Times New Roman"/>
                <a:cs typeface="Times New Roman"/>
                <a:sym typeface="Times New Roman"/>
              </a:defRPr>
            </a:pPr>
            <a:r>
              <a:t>growth of labor efficiency g</a:t>
            </a:r>
            <a:r>
              <a:rPr baseline="-5999"/>
              <a:t>E</a:t>
            </a:r>
            <a:r>
              <a:t>: proportional at a constant g (for now)</a:t>
            </a:r>
          </a:p>
          <a:p>
            <a:pPr marL="223787" indent="-223787" defTabSz="425195">
              <a:spcBef>
                <a:spcPts val="1100"/>
              </a:spcBef>
              <a:buFontTx/>
              <a:defRPr sz="2232">
                <a:latin typeface="Times New Roman"/>
                <a:ea typeface="Times New Roman"/>
                <a:cs typeface="Times New Roman"/>
                <a:sym typeface="Times New Roman"/>
              </a:defRPr>
            </a:pPr>
            <a:r>
              <a:t>rate of change of capital: savings minus depreciation</a:t>
            </a:r>
          </a:p>
          <a:p>
            <a:pPr lvl="1" marL="578117" indent="-223787" defTabSz="425195">
              <a:spcBef>
                <a:spcPts val="1100"/>
              </a:spcBef>
              <a:buFontTx/>
              <a:buChar char="•"/>
              <a:defRPr sz="2232">
                <a:latin typeface="Times New Roman"/>
                <a:ea typeface="Times New Roman"/>
                <a:cs typeface="Times New Roman"/>
                <a:sym typeface="Times New Roman"/>
              </a:defRPr>
            </a:pPr>
            <a:r>
              <a:t>growth of capital g</a:t>
            </a:r>
            <a:r>
              <a:rPr baseline="-5999"/>
              <a:t>K</a:t>
            </a:r>
            <a:r>
              <a:t> = s/κ-δ</a:t>
            </a:r>
          </a:p>
          <a:p>
            <a:pPr marL="223787" indent="-223787" defTabSz="425195">
              <a:spcBef>
                <a:spcPts val="1100"/>
              </a:spcBef>
              <a:buFontTx/>
              <a:defRPr sz="2232">
                <a:latin typeface="Times New Roman"/>
                <a:ea typeface="Times New Roman"/>
                <a:cs typeface="Times New Roman"/>
                <a:sym typeface="Times New Roman"/>
              </a:defRPr>
            </a:pPr>
            <a:r>
              <a:t>What do these mean?</a:t>
            </a:r>
          </a:p>
          <a:p>
            <a:pPr marL="223787" indent="-223787" defTabSz="425195">
              <a:spcBef>
                <a:spcPts val="1100"/>
              </a:spcBef>
              <a:buFontTx/>
              <a:defRPr sz="2232">
                <a:latin typeface="Times New Roman"/>
                <a:ea typeface="Times New Roman"/>
                <a:cs typeface="Times New Roman"/>
                <a:sym typeface="Times New Roman"/>
              </a:defRPr>
            </a:pPr>
          </a:p>
          <a:p>
            <a:pPr marL="223787" indent="-223787" defTabSz="425195">
              <a:spcBef>
                <a:spcPts val="1100"/>
              </a:spcBef>
              <a:buFontTx/>
              <a:defRPr sz="2232">
                <a:latin typeface="Times New Roman"/>
                <a:ea typeface="Times New Roman"/>
                <a:cs typeface="Times New Roman"/>
                <a:sym typeface="Times New Roman"/>
              </a:defRPr>
            </a:pPr>
          </a:p>
          <a:p>
            <a:pPr marL="0" indent="0" defTabSz="425195">
              <a:spcBef>
                <a:spcPts val="1100"/>
              </a:spcBef>
              <a:buSzTx/>
              <a:buFontTx/>
              <a:buNone/>
              <a:defRPr b="1" sz="2232">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32" name="Image" descr="Image"/>
          <p:cNvPicPr>
            <a:picLocks noChangeAspect="1"/>
          </p:cNvPicPr>
          <p:nvPr/>
        </p:nvPicPr>
        <p:blipFill>
          <a:blip r:embed="rId2">
            <a:extLst/>
          </a:blip>
          <a:stretch>
            <a:fillRect/>
          </a:stretch>
        </p:blipFill>
        <p:spPr>
          <a:xfrm>
            <a:off x="470299" y="1266289"/>
            <a:ext cx="1168401" cy="558801"/>
          </a:xfrm>
          <a:prstGeom prst="rect">
            <a:avLst/>
          </a:prstGeom>
          <a:ln w="12700">
            <a:miter lim="400000"/>
          </a:ln>
        </p:spPr>
      </p:pic>
      <p:pic>
        <p:nvPicPr>
          <p:cNvPr id="133" name="Image" descr="Image"/>
          <p:cNvPicPr>
            <a:picLocks noChangeAspect="1"/>
          </p:cNvPicPr>
          <p:nvPr/>
        </p:nvPicPr>
        <p:blipFill>
          <a:blip r:embed="rId3">
            <a:extLst/>
          </a:blip>
          <a:stretch>
            <a:fillRect/>
          </a:stretch>
        </p:blipFill>
        <p:spPr>
          <a:xfrm>
            <a:off x="2440902" y="1228189"/>
            <a:ext cx="1981201" cy="596901"/>
          </a:xfrm>
          <a:prstGeom prst="rect">
            <a:avLst/>
          </a:prstGeom>
          <a:ln w="12700">
            <a:miter lim="400000"/>
          </a:ln>
        </p:spPr>
      </p:pic>
      <p:pic>
        <p:nvPicPr>
          <p:cNvPr id="134" name="Image" descr="Image"/>
          <p:cNvPicPr>
            <a:picLocks noChangeAspect="1"/>
          </p:cNvPicPr>
          <p:nvPr/>
        </p:nvPicPr>
        <p:blipFill>
          <a:blip r:embed="rId4">
            <a:extLst/>
          </a:blip>
          <a:stretch>
            <a:fillRect/>
          </a:stretch>
        </p:blipFill>
        <p:spPr>
          <a:xfrm>
            <a:off x="5421163" y="1228189"/>
            <a:ext cx="3429001" cy="5461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7"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Balanced-Growth Equilibrium: Steady-State Capital-Intensity κ*"/>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Balanced-Growth Equilibrium: Steady-State Capital-Intensity κ*</a:t>
            </a:r>
          </a:p>
        </p:txBody>
      </p:sp>
      <p:pic>
        <p:nvPicPr>
          <p:cNvPr id="140" name="Image" descr="Image"/>
          <p:cNvPicPr>
            <a:picLocks noChangeAspect="1"/>
          </p:cNvPicPr>
          <p:nvPr/>
        </p:nvPicPr>
        <p:blipFill>
          <a:blip r:embed="rId2">
            <a:extLst/>
          </a:blip>
          <a:stretch>
            <a:fillRect/>
          </a:stretch>
        </p:blipFill>
        <p:spPr>
          <a:xfrm>
            <a:off x="277663" y="2113756"/>
            <a:ext cx="8699501" cy="341630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3"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4"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Changeup Review: 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Changeup Review: One Table: Average Global Numbers</a:t>
            </a:r>
          </a:p>
        </p:txBody>
      </p:sp>
      <p:pic>
        <p:nvPicPr>
          <p:cNvPr id="43" name="Image" descr="Image"/>
          <p:cNvPicPr>
            <a:picLocks noChangeAspect="1"/>
          </p:cNvPicPr>
          <p:nvPr/>
        </p:nvPicPr>
        <p:blipFill>
          <a:blip r:embed="rId2">
            <a:extLst/>
          </a:blip>
          <a:stretch>
            <a:fillRect/>
          </a:stretch>
        </p:blipFill>
        <p:spPr>
          <a:xfrm>
            <a:off x="277663" y="1270000"/>
            <a:ext cx="5130801" cy="4470400"/>
          </a:xfrm>
          <a:prstGeom prst="rect">
            <a:avLst/>
          </a:prstGeom>
          <a:ln w="12700">
            <a:miter lim="400000"/>
          </a:ln>
        </p:spPr>
      </p:pic>
      <p:sp>
        <p:nvSpPr>
          <p:cNvPr id="44" name="J. Bradford DeLong brad.delong@gmail.com 2020-01-18 &lt;https://www.icloud.com/keynote/0SdT7FNHq2y3FcaD2KU9zRrxg&gt;"/>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2020-01-18 &lt;</a:t>
            </a:r>
            <a:r>
              <a:rPr u="sng">
                <a:solidFill>
                  <a:srgbClr val="0000FF"/>
                </a:solidFill>
                <a:uFill>
                  <a:solidFill>
                    <a:srgbClr val="0000FF"/>
                  </a:solidFill>
                </a:uFill>
                <a:hlinkClick r:id="rId4" invalidUrl="" action="" tgtFrame="" tooltip="" history="1" highlightClick="0" endSnd="0"/>
              </a:rPr>
              <a:t>https://www.icloud.com/keynote/0SdT7FNHq2y3FcaD2KU9zRrxg</a:t>
            </a:r>
            <a:r>
              <a:t>&gt;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Convergence to Steady-State Capital-Intens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Convergence to Steady-State Capital-Intensity</a:t>
            </a:r>
          </a:p>
        </p:txBody>
      </p:sp>
      <p:pic>
        <p:nvPicPr>
          <p:cNvPr id="147" name="Image" descr="Image"/>
          <p:cNvPicPr>
            <a:picLocks noChangeAspect="1"/>
          </p:cNvPicPr>
          <p:nvPr/>
        </p:nvPicPr>
        <p:blipFill>
          <a:blip r:embed="rId2">
            <a:extLst/>
          </a:blip>
          <a:stretch>
            <a:fillRect/>
          </a:stretch>
        </p:blipFill>
        <p:spPr>
          <a:xfrm>
            <a:off x="277663" y="1579067"/>
            <a:ext cx="8661401" cy="46736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atch Our Breath…"/>
          <p:cNvSpPr txBox="1"/>
          <p:nvPr>
            <p:ph type="title"/>
          </p:nvPr>
        </p:nvSpPr>
        <p:spPr>
          <a:xfrm>
            <a:off x="276457" y="-1"/>
            <a:ext cx="8572501" cy="1270001"/>
          </a:xfrm>
          <a:prstGeom prst="rect">
            <a:avLst/>
          </a:prstGeom>
        </p:spPr>
        <p:txBody>
          <a:bodyPr/>
          <a:lstStyle/>
          <a:p>
            <a:pPr/>
            <a:r>
              <a:t>Catch Our Breath…</a:t>
            </a:r>
          </a:p>
        </p:txBody>
      </p:sp>
      <p:sp>
        <p:nvSpPr>
          <p:cNvPr id="150"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51" name="Image" descr="Image"/>
          <p:cNvPicPr>
            <a:picLocks noChangeAspect="1"/>
          </p:cNvPicPr>
          <p:nvPr/>
        </p:nvPicPr>
        <p:blipFill>
          <a:blip r:embed="rId2">
            <a:extLst/>
          </a:blip>
          <a:stretch>
            <a:fillRect/>
          </a:stretch>
        </p:blipFill>
        <p:spPr>
          <a:xfrm>
            <a:off x="4086457" y="1270000"/>
            <a:ext cx="4762501" cy="47625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olow-Malthus Model Application"/>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vl1pPr>
          </a:lstStyle>
          <a:p>
            <a:pPr/>
            <a:r>
              <a:t>Solow-Malthus Model Application</a:t>
            </a:r>
          </a:p>
        </p:txBody>
      </p:sp>
      <p:sp>
        <p:nvSpPr>
          <p:cNvPr id="154"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52627">
              <a:spcBef>
                <a:spcPts val="1100"/>
              </a:spcBef>
              <a:buSzTx/>
              <a:buFontTx/>
              <a:buNone/>
              <a:defRPr sz="2376">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38225" indent="-238225" defTabSz="452627">
              <a:spcBef>
                <a:spcPts val="1100"/>
              </a:spcBef>
              <a:buFontTx/>
              <a:defRPr sz="2376">
                <a:latin typeface="Times New Roman"/>
                <a:ea typeface="Times New Roman"/>
                <a:cs typeface="Times New Roman"/>
                <a:sym typeface="Times New Roman"/>
              </a:defRPr>
            </a:pPr>
            <a:r>
              <a:t>Yet we also had “efflorescences”</a:t>
            </a:r>
          </a:p>
          <a:p>
            <a:pPr marL="238225" indent="-238225" defTabSz="452627">
              <a:spcBef>
                <a:spcPts val="1100"/>
              </a:spcBef>
              <a:buFontTx/>
              <a:defRPr sz="2376">
                <a:latin typeface="Times New Roman"/>
                <a:ea typeface="Times New Roman"/>
                <a:cs typeface="Times New Roman"/>
                <a:sym typeface="Times New Roman"/>
              </a:defRPr>
            </a:pPr>
            <a:r>
              <a:t>Yet efflorescences are then followed by declines—not by leveling-up elsewhere</a:t>
            </a:r>
          </a:p>
          <a:p>
            <a:pPr lvl="1" marL="615415" indent="-238225" defTabSz="452627">
              <a:spcBef>
                <a:spcPts val="1100"/>
              </a:spcBef>
              <a:buFontTx/>
              <a:buChar char="•"/>
              <a:defRPr sz="2376">
                <a:latin typeface="Times New Roman"/>
                <a:ea typeface="Times New Roman"/>
                <a:cs typeface="Times New Roman"/>
                <a:sym typeface="Times New Roman"/>
              </a:defRPr>
            </a:pPr>
            <a:r>
              <a:t>The Iron Age dark age</a:t>
            </a:r>
          </a:p>
          <a:p>
            <a:pPr lvl="1" marL="615415" indent="-238225" defTabSz="452627">
              <a:spcBef>
                <a:spcPts val="1100"/>
              </a:spcBef>
              <a:buFontTx/>
              <a:buChar char="•"/>
              <a:defRPr sz="2376">
                <a:latin typeface="Times New Roman"/>
                <a:ea typeface="Times New Roman"/>
                <a:cs typeface="Times New Roman"/>
                <a:sym typeface="Times New Roman"/>
              </a:defRPr>
            </a:pPr>
            <a:r>
              <a:t>The fall of the Roman Empire (and of the Han dynasty)</a:t>
            </a:r>
          </a:p>
          <a:p>
            <a:pPr lvl="1" marL="615415" indent="-238225" defTabSz="452627">
              <a:spcBef>
                <a:spcPts val="1100"/>
              </a:spcBef>
              <a:buFontTx/>
              <a:buChar char="•"/>
              <a:defRPr sz="2376">
                <a:latin typeface="Times New Roman"/>
                <a:ea typeface="Times New Roman"/>
                <a:cs typeface="Times New Roman"/>
                <a:sym typeface="Times New Roman"/>
              </a:defRPr>
            </a:pPr>
            <a:r>
              <a:t>Babylon:</a:t>
            </a:r>
          </a:p>
          <a:p>
            <a:pPr lvl="1" marL="615415" indent="-238225" defTabSz="452627">
              <a:spcBef>
                <a:spcPts val="1100"/>
              </a:spcBef>
              <a:buFontTx/>
              <a:buChar char="•"/>
              <a:defRPr sz="2376">
                <a:latin typeface="Times New Roman"/>
                <a:ea typeface="Times New Roman"/>
                <a:cs typeface="Times New Roman"/>
                <a:sym typeface="Times New Roman"/>
              </a:defRPr>
            </a:pPr>
            <a:r>
              <a:t>Baghdad</a:t>
            </a:r>
          </a:p>
          <a:p>
            <a:pPr lvl="1" marL="615415" indent="-238225" defTabSz="452627">
              <a:spcBef>
                <a:spcPts val="1100"/>
              </a:spcBef>
              <a:buFontTx/>
              <a:buChar char="•"/>
              <a:defRPr sz="2376">
                <a:latin typeface="Times New Roman"/>
                <a:ea typeface="Times New Roman"/>
                <a:cs typeface="Times New Roman"/>
                <a:sym typeface="Times New Roman"/>
              </a:defRPr>
            </a:pPr>
            <a:r>
              <a:t>The Maya</a:t>
            </a:r>
          </a:p>
          <a:p>
            <a:pPr lvl="1" marL="615415" indent="-238225" defTabSz="452627">
              <a:spcBef>
                <a:spcPts val="1100"/>
              </a:spcBef>
              <a:buFontTx/>
              <a:buChar char="•"/>
              <a:defRPr sz="2376">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Babylon, “The Gate of the Gods”: Owls and Satyrs and Wild Beasts and Dragons"/>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Babylon, “The Gate of the Gods”: Owls and Satyrs and Wild Beasts and Dragons</a:t>
            </a:r>
          </a:p>
        </p:txBody>
      </p:sp>
      <p:sp>
        <p:nvSpPr>
          <p:cNvPr id="157" name="Isaiah 13:…"/>
          <p:cNvSpPr txBox="1"/>
          <p:nvPr>
            <p:ph type="body" sz="half" idx="4294967295"/>
          </p:nvPr>
        </p:nvSpPr>
        <p:spPr>
          <a:xfrm>
            <a:off x="277663" y="1270000"/>
            <a:ext cx="4042087" cy="5397500"/>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Isaiah 13:</a:t>
            </a:r>
          </a:p>
          <a:p>
            <a:pPr marL="168442" indent="-168442" defTabSz="320039">
              <a:spcBef>
                <a:spcPts val="800"/>
              </a:spcBef>
              <a:buFontTx/>
              <a:defRPr sz="1679">
                <a:latin typeface="Times New Roman"/>
                <a:ea typeface="Times New Roman"/>
                <a:cs typeface="Times New Roman"/>
                <a:sym typeface="Times New Roman"/>
              </a:defRPr>
            </a:pPr>
            <a:r>
              <a:t>“The burden of Babylon, which Isaiah the son of Amoz did see….</a:t>
            </a:r>
          </a:p>
          <a:p>
            <a:pPr marL="168442" indent="-168442" defTabSz="320039">
              <a:spcBef>
                <a:spcPts val="800"/>
              </a:spcBef>
              <a:buFontTx/>
              <a:defRPr sz="1679">
                <a:latin typeface="Times New Roman"/>
                <a:ea typeface="Times New Roman"/>
                <a:cs typeface="Times New Roman"/>
                <a:sym typeface="Times New Roman"/>
              </a:defRPr>
            </a:pPr>
            <a:r>
              <a:t>“Babylon,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t>
            </a:r>
          </a:p>
          <a:p>
            <a:pPr marL="168442" indent="-168442" defTabSz="320039">
              <a:spcBef>
                <a:spcPts val="800"/>
              </a:spcBef>
              <a:buFontTx/>
              <a:defRPr sz="1679">
                <a:latin typeface="Times New Roman"/>
                <a:ea typeface="Times New Roman"/>
                <a:cs typeface="Times New Roman"/>
                <a:sym typeface="Times New Roman"/>
              </a:defRPr>
            </a:pPr>
            <a:r>
              <a:t>“And the wild beasts of the islands shall cry in their desolate houses, and dragons in their pleasant palaces: and her time is near to come, and her days shall not be prolonged…”</a:t>
            </a:r>
          </a:p>
        </p:txBody>
      </p:sp>
      <p:pic>
        <p:nvPicPr>
          <p:cNvPr id="158" name="Image" descr="Image"/>
          <p:cNvPicPr>
            <a:picLocks noChangeAspect="1"/>
          </p:cNvPicPr>
          <p:nvPr/>
        </p:nvPicPr>
        <p:blipFill>
          <a:blip r:embed="rId2">
            <a:extLst/>
          </a:blip>
          <a:stretch>
            <a:fillRect/>
          </a:stretch>
        </p:blipFill>
        <p:spPr>
          <a:xfrm>
            <a:off x="4319749" y="1270000"/>
            <a:ext cx="4375752" cy="539750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61"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2"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65"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6"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How Does This System React to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How Does This System React to Shocks?</a:t>
            </a:r>
          </a:p>
        </p:txBody>
      </p:sp>
      <p:pic>
        <p:nvPicPr>
          <p:cNvPr id="169"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70"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pic>
        <p:nvPicPr>
          <p:cNvPr id="171"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
        <p:nvSpPr>
          <p:cNvPr id="172" name="Let’s think of some:…"/>
          <p:cNvSpPr txBox="1"/>
          <p:nvPr>
            <p:ph type="body" idx="4294967295"/>
          </p:nvPr>
        </p:nvSpPr>
        <p:spPr>
          <a:xfrm>
            <a:off x="277663" y="2984500"/>
            <a:ext cx="8572501" cy="3683000"/>
          </a:xfrm>
          <a:prstGeom prst="rect">
            <a:avLst/>
          </a:prstGeom>
        </p:spPr>
        <p:txBody>
          <a:bodyPr>
            <a:normAutofit fontScale="100000" lnSpcReduction="0"/>
          </a:bodyPr>
          <a:lstStyle/>
          <a:p>
            <a:pPr marL="0" indent="0" defTabSz="388620">
              <a:spcBef>
                <a:spcPts val="1000"/>
              </a:spcBef>
              <a:buSzTx/>
              <a:buFontTx/>
              <a:buNone/>
              <a:defRPr sz="2040">
                <a:latin typeface="Times New Roman"/>
                <a:ea typeface="Times New Roman"/>
                <a:cs typeface="Times New Roman"/>
                <a:sym typeface="Times New Roman"/>
              </a:defRPr>
            </a:pPr>
            <a:r>
              <a:rPr b="1"/>
              <a:t>Let’s think of some:</a:t>
            </a:r>
          </a:p>
          <a:p>
            <a:pPr marL="204536" indent="-204536" defTabSz="388620">
              <a:spcBef>
                <a:spcPts val="1000"/>
              </a:spcBef>
              <a:buFontTx/>
              <a:defRPr sz="2040">
                <a:latin typeface="Times New Roman"/>
                <a:ea typeface="Times New Roman"/>
                <a:cs typeface="Times New Roman"/>
                <a:sym typeface="Times New Roman"/>
              </a:defRPr>
            </a:pPr>
            <a:r>
              <a:t>a sudden major plague...</a:t>
            </a:r>
          </a:p>
          <a:p>
            <a:pPr marL="204536" indent="-204536" defTabSz="388620">
              <a:spcBef>
                <a:spcPts val="1000"/>
              </a:spcBef>
              <a:buFontTx/>
              <a:defRPr sz="2040">
                <a:latin typeface="Times New Roman"/>
                <a:ea typeface="Times New Roman"/>
                <a:cs typeface="Times New Roman"/>
                <a:sym typeface="Times New Roman"/>
              </a:defRPr>
            </a:pPr>
            <a:r>
              <a:t>the rise of a civilization that carries with it norms of property and law and commerce, and thus a rise in 𝑠</a:t>
            </a:r>
          </a:p>
          <a:p>
            <a:pPr marL="204536" indent="-204536" defTabSz="388620">
              <a:spcBef>
                <a:spcPts val="1000"/>
              </a:spcBef>
              <a:buFontTx/>
              <a:defRPr sz="2040">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6" indent="-204536" defTabSz="388620">
              <a:spcBef>
                <a:spcPts val="1000"/>
              </a:spcBef>
              <a:buFontTx/>
              <a:defRPr sz="2040">
                <a:latin typeface="Times New Roman"/>
                <a:ea typeface="Times New Roman"/>
                <a:cs typeface="Times New Roman"/>
                <a:sym typeface="Times New Roman"/>
              </a:defRPr>
            </a:pPr>
            <a:r>
              <a:t>a shift in the rate of ideas growth </a:t>
            </a:r>
            <a:r>
              <a:rPr i="1"/>
              <a:t>h</a:t>
            </a:r>
            <a:r>
              <a:t>...</a:t>
            </a:r>
          </a:p>
          <a:p>
            <a:pPr marL="204536" indent="-204536" defTabSz="388620">
              <a:spcBef>
                <a:spcPts val="1000"/>
              </a:spcBef>
              <a:buFontTx/>
              <a:defRPr sz="2040">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class malthusia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“class malthusian”</a:t>
            </a:r>
          </a:p>
        </p:txBody>
      </p:sp>
      <p:sp>
        <p:nvSpPr>
          <p:cNvPr id="175" name="Files:…"/>
          <p:cNvSpPr txBox="1"/>
          <p:nvPr>
            <p:ph type="body" sz="quarter" idx="4294967295"/>
          </p:nvPr>
        </p:nvSpPr>
        <p:spPr>
          <a:xfrm>
            <a:off x="277663" y="1270000"/>
            <a:ext cx="4081242" cy="2791201"/>
          </a:xfrm>
          <a:prstGeom prst="rect">
            <a:avLst/>
          </a:prstGeom>
        </p:spPr>
        <p:txBody>
          <a:bodyPr>
            <a:normAutofit fontScale="100000" lnSpcReduction="0"/>
          </a:bodyPr>
          <a:lstStyle/>
          <a:p>
            <a:pPr marL="0" indent="0" defTabSz="352043">
              <a:spcBef>
                <a:spcPts val="900"/>
              </a:spcBef>
              <a:buSzTx/>
              <a:buFontTx/>
              <a:buNone/>
              <a:defRPr b="1" sz="1848">
                <a:latin typeface="Times New Roman"/>
                <a:ea typeface="Times New Roman"/>
                <a:cs typeface="Times New Roman"/>
                <a:sym typeface="Times New Roman"/>
              </a:defRPr>
            </a:pPr>
            <a:r>
              <a:t>Files:</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http://datahub.berkeley.edu/user-redirect/interact?account=braddelong&amp;repo=LS2019&amp;branch=master&amp;path=2019-10-14-Ancient_Economies.ipynb</a:t>
            </a:r>
            <a:r>
              <a:t>&gt;</a:t>
            </a:r>
          </a:p>
        </p:txBody>
      </p:sp>
      <p:pic>
        <p:nvPicPr>
          <p:cNvPr id="176" name="Image" descr="Image"/>
          <p:cNvPicPr>
            <a:picLocks noChangeAspect="1"/>
          </p:cNvPicPr>
          <p:nvPr/>
        </p:nvPicPr>
        <p:blipFill>
          <a:blip r:embed="rId4">
            <a:extLst/>
          </a:blip>
          <a:stretch>
            <a:fillRect/>
          </a:stretch>
        </p:blipFill>
        <p:spPr>
          <a:xfrm>
            <a:off x="4358904" y="1270000"/>
            <a:ext cx="4491260" cy="2606300"/>
          </a:xfrm>
          <a:prstGeom prst="rect">
            <a:avLst/>
          </a:prstGeom>
          <a:ln w="12700">
            <a:miter lim="400000"/>
          </a:ln>
        </p:spPr>
      </p:pic>
      <p:sp>
        <p:nvSpPr>
          <p:cNvPr id="177" name="What happens to parameters with……"/>
          <p:cNvSpPr txBox="1"/>
          <p:nvPr/>
        </p:nvSpPr>
        <p:spPr>
          <a:xfrm>
            <a:off x="4358904" y="4061200"/>
            <a:ext cx="4491260" cy="26063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Times New Roman"/>
                <a:ea typeface="Times New Roman"/>
                <a:cs typeface="Times New Roman"/>
                <a:sym typeface="Times New Roman"/>
              </a:defRPr>
            </a:pPr>
            <a:r>
              <a:t>What happens to parameters with…</a:t>
            </a:r>
          </a:p>
          <a:p>
            <a:pPr marL="151597" indent="-151597" defTabSz="288036">
              <a:spcBef>
                <a:spcPts val="700"/>
              </a:spcBef>
              <a:buSzPct val="100000"/>
              <a:buChar char="•"/>
              <a:defRPr sz="1512">
                <a:latin typeface="Times New Roman"/>
                <a:ea typeface="Times New Roman"/>
                <a:cs typeface="Times New Roman"/>
                <a:sym typeface="Times New Roman"/>
              </a:defRPr>
            </a:pPr>
            <a:r>
              <a:t>…a sudden major plague: </a:t>
            </a:r>
            <a:r>
              <a:rPr b="1"/>
              <a:t>L↓ </a:t>
            </a:r>
            <a:r>
              <a:t>(and</a:t>
            </a:r>
            <a:r>
              <a:rPr b="1"/>
              <a:t> κ↓ </a:t>
            </a:r>
            <a:r>
              <a:t>too</a:t>
            </a:r>
            <a:r>
              <a:rPr b="1"/>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 civilization that carries with it norms of property and law and commerce: </a:t>
            </a:r>
            <a:r>
              <a:rPr b="1"/>
              <a:t>s</a:t>
            </a:r>
            <a:r>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an empire that brings both civilization in the form of an imperial peace, and that also creates a taste for luxuries: </a:t>
            </a:r>
            <a:r>
              <a:rPr b="1"/>
              <a:t>s↑, </a:t>
            </a:r>
            <a:r>
              <a:t>𝜙</a:t>
            </a:r>
            <a:r>
              <a:rPr b="1"/>
              <a:t>↑</a:t>
            </a:r>
            <a:r>
              <a:t>, (and possibly </a:t>
            </a:r>
            <a:r>
              <a:rPr b="1"/>
              <a:t>𝑦</a:t>
            </a:r>
            <a:r>
              <a:rPr b="1" baseline="31999"/>
              <a:t>𝑠𝑢𝑏</a:t>
            </a:r>
            <a:r>
              <a:t>↓ as well)</a:t>
            </a:r>
          </a:p>
          <a:p>
            <a:pPr marL="151597" indent="-151597" defTabSz="288036">
              <a:spcBef>
                <a:spcPts val="700"/>
              </a:spcBef>
              <a:buSzPct val="100000"/>
              <a:buChar char="•"/>
              <a:defRPr sz="1512">
                <a:latin typeface="Times New Roman"/>
                <a:ea typeface="Times New Roman"/>
                <a:cs typeface="Times New Roman"/>
                <a:sym typeface="Times New Roman"/>
              </a:defRPr>
            </a:pPr>
            <a:r>
              <a:t>…a shift in the rate of ideas growth: </a:t>
            </a:r>
            <a:r>
              <a:rPr b="1" i="1"/>
              <a:t>h</a:t>
            </a:r>
            <a:r>
              <a:rPr i="1"/>
              <a:t>↑</a:t>
            </a:r>
          </a:p>
          <a:p>
            <a:pPr marL="151597" indent="-151597" defTabSz="288036">
              <a:spcBef>
                <a:spcPts val="700"/>
              </a:spcBef>
              <a:buSzPct val="100000"/>
              <a:buChar char="•"/>
              <a:defRPr sz="1512">
                <a:latin typeface="Times New Roman"/>
                <a:ea typeface="Times New Roman"/>
                <a:cs typeface="Times New Roman"/>
                <a:sym typeface="Times New Roman"/>
              </a:defRPr>
            </a:pPr>
            <a:r>
              <a:t>…a shift in sociology that alters subsistence: </a:t>
            </a:r>
            <a:r>
              <a:rPr b="1"/>
              <a:t>𝑦</a:t>
            </a:r>
            <a:r>
              <a:rPr b="1" baseline="31999"/>
              <a:t>𝑠𝑢𝑏</a:t>
            </a:r>
            <a:r>
              <a:t>↑ or ↓</a:t>
            </a:r>
          </a:p>
        </p:txBody>
      </p:sp>
      <p:pic>
        <p:nvPicPr>
          <p:cNvPr id="178" name="Image" descr="Image"/>
          <p:cNvPicPr>
            <a:picLocks noChangeAspect="1"/>
          </p:cNvPicPr>
          <p:nvPr/>
        </p:nvPicPr>
        <p:blipFill>
          <a:blip r:embed="rId5">
            <a:extLst/>
          </a:blip>
          <a:stretch>
            <a:fillRect/>
          </a:stretch>
        </p:blipFill>
        <p:spPr>
          <a:xfrm>
            <a:off x="-204937" y="4183636"/>
            <a:ext cx="4491260" cy="478733"/>
          </a:xfrm>
          <a:prstGeom prst="rect">
            <a:avLst/>
          </a:prstGeom>
          <a:ln w="12700">
            <a:miter lim="400000"/>
          </a:ln>
        </p:spPr>
      </p:pic>
      <p:pic>
        <p:nvPicPr>
          <p:cNvPr id="179" name="Image" descr="Image"/>
          <p:cNvPicPr>
            <a:picLocks noChangeAspect="1"/>
          </p:cNvPicPr>
          <p:nvPr/>
        </p:nvPicPr>
        <p:blipFill>
          <a:blip r:embed="rId6">
            <a:extLst/>
          </a:blip>
          <a:stretch>
            <a:fillRect/>
          </a:stretch>
        </p:blipFill>
        <p:spPr>
          <a:xfrm>
            <a:off x="452354" y="4784803"/>
            <a:ext cx="3833969" cy="1882697"/>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82"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183"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teady-State and Along the Transition Pa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 II</a:t>
            </a:r>
          </a:p>
        </p:txBody>
      </p:sp>
      <p:sp>
        <p:nvSpPr>
          <p:cNvPr id="186" name="A civilization-wide great plagu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A civilization-wide great plague:</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a:spcBef>
                <a:spcPts val="1200"/>
              </a:spcBef>
              <a:buFontTx/>
              <a:defRPr sz="2400">
                <a:latin typeface="Times New Roman"/>
                <a:ea typeface="Times New Roman"/>
                <a:cs typeface="Times New Roman"/>
                <a:sym typeface="Times New Roman"/>
              </a:defRPr>
            </a:pPr>
            <a:r>
              <a:t>A third of the population is carried off: ΔL = -0.33</a:t>
            </a:r>
          </a:p>
        </p:txBody>
      </p:sp>
      <p:pic>
        <p:nvPicPr>
          <p:cNvPr id="187" name="Image" descr="Image"/>
          <p:cNvPicPr>
            <a:picLocks noChangeAspect="1"/>
          </p:cNvPicPr>
          <p:nvPr/>
        </p:nvPicPr>
        <p:blipFill>
          <a:blip r:embed="rId3">
            <a:extLst/>
          </a:blip>
          <a:stretch>
            <a:fillRect/>
          </a:stretch>
        </p:blipFill>
        <p:spPr>
          <a:xfrm>
            <a:off x="3956076" y="1270000"/>
            <a:ext cx="4894088" cy="525447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You’ve Seen This Before…"/>
          <p:cNvSpPr txBox="1"/>
          <p:nvPr>
            <p:ph type="title" idx="4294967295"/>
          </p:nvPr>
        </p:nvSpPr>
        <p:spPr>
          <a:xfrm>
            <a:off x="277663" y="-1"/>
            <a:ext cx="8572501" cy="1267124"/>
          </a:xfrm>
          <a:prstGeom prst="rect">
            <a:avLst/>
          </a:prstGeom>
        </p:spPr>
        <p:txBody>
          <a:bodyPr>
            <a:normAutofit fontScale="100000" lnSpcReduction="0"/>
          </a:bodyPr>
          <a:lstStyle>
            <a:lvl1pPr defTabSz="397763">
              <a:defRPr sz="5220">
                <a:solidFill>
                  <a:srgbClr val="000080"/>
                </a:solidFill>
                <a:latin typeface="+mj-lt"/>
                <a:ea typeface="+mj-ea"/>
                <a:cs typeface="+mj-cs"/>
                <a:sym typeface="Helvetica"/>
              </a:defRPr>
            </a:lvl1pPr>
          </a:lstStyle>
          <a:p>
            <a:pPr/>
            <a:r>
              <a:t>You’ve Seen This Before…</a:t>
            </a:r>
          </a:p>
        </p:txBody>
      </p:sp>
      <p:sp>
        <p:nvSpPr>
          <p:cNvPr id="47"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b="1"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Assignment: What Is Economics? Pap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Assignment: What Is Economics? Paper</a:t>
            </a:r>
          </a:p>
        </p:txBody>
      </p:sp>
      <p:sp>
        <p:nvSpPr>
          <p:cNvPr id="190" name="200-300 words; due Feb 1; &lt;https://bcourses.berkeley.edu/courses/1487685/assignments/8065184&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84047">
              <a:spcBef>
                <a:spcPts val="1000"/>
              </a:spcBef>
              <a:buSzTx/>
              <a:buFontTx/>
              <a:buNone/>
              <a:defRPr sz="2016">
                <a:latin typeface="Times New Roman"/>
                <a:ea typeface="Times New Roman"/>
                <a:cs typeface="Times New Roman"/>
                <a:sym typeface="Times New Roman"/>
              </a:defRPr>
            </a:pPr>
            <a:r>
              <a:rPr b="1"/>
              <a:t>200-300 words; due Feb 1; &lt;</a:t>
            </a:r>
            <a:r>
              <a:rPr b="1" u="sng">
                <a:solidFill>
                  <a:srgbClr val="0000FF"/>
                </a:solidFill>
                <a:uFill>
                  <a:solidFill>
                    <a:srgbClr val="0000FF"/>
                  </a:solidFill>
                </a:uFill>
                <a:hlinkClick r:id="rId2" invalidUrl="" action="" tgtFrame="" tooltip="" history="1" highlightClick="0" endSnd="0"/>
              </a:rPr>
              <a:t>https://bcourses.berkeley.edu/courses/1487685/assignments/8065184</a:t>
            </a:r>
            <a:r>
              <a:rPr b="1"/>
              <a:t>&gt;</a:t>
            </a:r>
          </a:p>
          <a:p>
            <a:pPr marL="202130" indent="-202130" defTabSz="384047">
              <a:spcBef>
                <a:spcPts val="1000"/>
              </a:spcBef>
              <a:buFontTx/>
              <a:defRPr sz="2016">
                <a:latin typeface="Times New Roman"/>
                <a:ea typeface="Times New Roman"/>
                <a:cs typeface="Times New Roman"/>
                <a:sym typeface="Times New Roman"/>
              </a:defRPr>
            </a:pPr>
            <a:r>
              <a:t>UCLA professor Stephen Bainbridge believes that Partha Dasgupta's </a:t>
            </a:r>
            <a:r>
              <a:rPr i="1"/>
              <a:t>Economics: A Very Short Introduction</a:t>
            </a:r>
            <a:r>
              <a:t> is a bad book. He wrote, in his Amazon review:</a:t>
            </a:r>
          </a:p>
          <a:p>
            <a:pPr lvl="1" marL="522170" indent="-202130" defTabSz="384047">
              <a:spcBef>
                <a:spcPts val="1000"/>
              </a:spcBef>
              <a:buFontTx/>
              <a:buChar char="•"/>
              <a:defRPr sz="2016">
                <a:latin typeface="Times New Roman"/>
                <a:ea typeface="Times New Roman"/>
                <a:cs typeface="Times New Roman"/>
                <a:sym typeface="Times New Roman"/>
              </a:defRPr>
            </a:pPr>
            <a:r>
              <a:t>1.0 out of 5 stars: Very disappointing, September 25, 2007: By Stephen M. Bainbridge: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202130" indent="-202130" defTabSz="384047">
              <a:spcBef>
                <a:spcPts val="1000"/>
              </a:spcBef>
              <a:buFontTx/>
              <a:defRPr sz="2016">
                <a:latin typeface="Times New Roman"/>
                <a:ea typeface="Times New Roman"/>
                <a:cs typeface="Times New Roman"/>
                <a:sym typeface="Times New Roman"/>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a:t>
            </a:r>
          </a:p>
          <a:p>
            <a:pPr marL="202130" indent="-202130" defTabSz="384047">
              <a:spcBef>
                <a:spcPts val="1000"/>
              </a:spcBef>
              <a:buFontTx/>
              <a:defRPr sz="2016">
                <a:latin typeface="Times New Roman"/>
                <a:ea typeface="Times New Roman"/>
                <a:cs typeface="Times New Roman"/>
                <a:sym typeface="Times New Roman"/>
              </a:defRPr>
            </a:pPr>
            <a:r>
              <a:t>Justify your opinions by setting out what you think economics is, or ought to be.</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Big Idea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Big Ideas</a:t>
            </a:r>
          </a:p>
        </p:txBody>
      </p:sp>
      <p:sp>
        <p:nvSpPr>
          <p:cNvPr id="193" name="Takeaways from this lecture:…"/>
          <p:cNvSpPr txBox="1"/>
          <p:nvPr>
            <p:ph type="body" idx="4294967295"/>
          </p:nvPr>
        </p:nvSpPr>
        <p:spPr>
          <a:xfrm>
            <a:off x="277663" y="1270000"/>
            <a:ext cx="8572501" cy="3263073"/>
          </a:xfrm>
          <a:prstGeom prst="rect">
            <a:avLst/>
          </a:prstGeom>
        </p:spPr>
        <p:txBody>
          <a:bodyPr>
            <a:normAutofit fontScale="100000" lnSpcReduction="0"/>
          </a:bodyPr>
          <a:lstStyle/>
          <a:p>
            <a:pPr marL="0" indent="0" defTabSz="242315">
              <a:spcBef>
                <a:spcPts val="600"/>
              </a:spcBef>
              <a:buSzTx/>
              <a:buFontTx/>
              <a:buNone/>
              <a:defRPr sz="1271">
                <a:latin typeface="Times New Roman"/>
                <a:ea typeface="Times New Roman"/>
                <a:cs typeface="Times New Roman"/>
                <a:sym typeface="Times New Roman"/>
              </a:defRPr>
            </a:pPr>
            <a:r>
              <a:rPr b="1"/>
              <a:t>Takeaways from this lecture:</a:t>
            </a:r>
          </a:p>
          <a:p>
            <a:pPr marL="127534" indent="-127534" defTabSz="242315">
              <a:spcBef>
                <a:spcPts val="600"/>
              </a:spcBef>
              <a:buFontTx/>
              <a:defRPr sz="1271">
                <a:latin typeface="Times New Roman"/>
                <a:ea typeface="Times New Roman"/>
                <a:cs typeface="Times New Roman"/>
                <a:sym typeface="Times New Roman"/>
              </a:defRPr>
            </a:pPr>
            <a:r>
              <a:t>People were ingenious and inventive back before 1500, yet standards of living did not increase</a:t>
            </a:r>
          </a:p>
          <a:p>
            <a:pPr marL="127534" indent="-127534" defTabSz="242315">
              <a:spcBef>
                <a:spcPts val="600"/>
              </a:spcBef>
              <a:buFontTx/>
              <a:defRPr sz="1271">
                <a:latin typeface="Times New Roman"/>
                <a:ea typeface="Times New Roman"/>
                <a:cs typeface="Times New Roman"/>
                <a:sym typeface="Times New Roman"/>
              </a:defRPr>
            </a:pPr>
            <a:r>
              <a:t>Populations, however, did</a:t>
            </a:r>
          </a:p>
          <a:p>
            <a:pPr lvl="1" marL="329464" indent="-127534" defTabSz="242315">
              <a:spcBef>
                <a:spcPts val="600"/>
              </a:spcBef>
              <a:buFontTx/>
              <a:buChar char="•"/>
              <a:defRPr sz="1271">
                <a:latin typeface="Times New Roman"/>
                <a:ea typeface="Times New Roman"/>
                <a:cs typeface="Times New Roman"/>
                <a:sym typeface="Times New Roman"/>
              </a:defRPr>
            </a:pPr>
            <a:r>
              <a:t>Slowly</a:t>
            </a:r>
          </a:p>
          <a:p>
            <a:pPr marL="127534" indent="-127534" defTabSz="242315">
              <a:spcBef>
                <a:spcPts val="600"/>
              </a:spcBef>
              <a:buFontTx/>
              <a:defRPr sz="1271">
                <a:latin typeface="Times New Roman"/>
                <a:ea typeface="Times New Roman"/>
                <a:cs typeface="Times New Roman"/>
                <a:sym typeface="Times New Roman"/>
              </a:defRPr>
            </a:pPr>
            <a:r>
              <a:t>We explain this via:</a:t>
            </a:r>
          </a:p>
          <a:p>
            <a:pPr lvl="1" marL="329464" indent="-127534" defTabSz="242315">
              <a:spcBef>
                <a:spcPts val="600"/>
              </a:spcBef>
              <a:buFontTx/>
              <a:buChar char="•"/>
              <a:defRPr sz="1271">
                <a:latin typeface="Times New Roman"/>
                <a:ea typeface="Times New Roman"/>
                <a:cs typeface="Times New Roman"/>
                <a:sym typeface="Times New Roman"/>
              </a:defRPr>
            </a:pPr>
            <a:r>
              <a:t>Why is </a:t>
            </a:r>
            <a:r>
              <a:rPr b="1"/>
              <a:t>h</a:t>
            </a:r>
            <a:r>
              <a:t> so low?</a:t>
            </a:r>
          </a:p>
          <a:p>
            <a:pPr lvl="1" marL="329464" indent="-127534" defTabSz="242315">
              <a:spcBef>
                <a:spcPts val="600"/>
              </a:spcBef>
              <a:buFontTx/>
              <a:buChar char="•"/>
              <a:defRPr sz="1271">
                <a:latin typeface="Times New Roman"/>
                <a:ea typeface="Times New Roman"/>
                <a:cs typeface="Times New Roman"/>
                <a:sym typeface="Times New Roman"/>
              </a:defRPr>
            </a:pPr>
            <a:r>
              <a:t>Natural resource scarcity: more heads means smaller farms which offset the productive benefit of better ideas: efficiency of labor growth </a:t>
            </a:r>
            <a:r>
              <a:rPr b="1"/>
              <a:t>g = h - n/γ</a:t>
            </a:r>
            <a:r>
              <a:t>, where </a:t>
            </a:r>
            <a:r>
              <a:rPr b="1"/>
              <a:t>h</a:t>
            </a:r>
            <a:r>
              <a:t> is ideas growth, </a:t>
            </a:r>
            <a:r>
              <a:rPr b="1"/>
              <a:t>n</a:t>
            </a:r>
            <a:r>
              <a:t> is population and labor force growth, and </a:t>
            </a:r>
            <a:r>
              <a:rPr b="1"/>
              <a:t>γ</a:t>
            </a:r>
            <a:r>
              <a:t> is the resource scarcity-pressure parameter.</a:t>
            </a:r>
          </a:p>
          <a:p>
            <a:pPr lvl="1" marL="329464" indent="-127534" defTabSz="242315">
              <a:spcBef>
                <a:spcPts val="600"/>
              </a:spcBef>
              <a:buFontTx/>
              <a:buChar char="•"/>
              <a:defRPr sz="1271">
                <a:latin typeface="Times New Roman"/>
                <a:ea typeface="Times New Roman"/>
                <a:cs typeface="Times New Roman"/>
                <a:sym typeface="Times New Roman"/>
              </a:defRPr>
            </a:pPr>
            <a:r>
              <a:t>Population pressure: before the </a:t>
            </a:r>
            <a:r>
              <a:rPr b="1"/>
              <a:t>demographic transition</a:t>
            </a:r>
            <a:r>
              <a:t>, higher standards of living mean faster population growth: </a:t>
            </a:r>
            <a:r>
              <a:rPr b="1"/>
              <a:t>n = β(y/(Φy</a:t>
            </a:r>
            <a:r>
              <a:rPr b="1" baseline="31999"/>
              <a:t>sub</a:t>
            </a:r>
            <a:r>
              <a:rPr b="1"/>
              <a:t>) - 1)</a:t>
            </a:r>
            <a:r>
              <a:t>, where </a:t>
            </a:r>
            <a:r>
              <a:rPr b="1"/>
              <a:t>Φ</a:t>
            </a:r>
            <a:r>
              <a:t> is taste for luxuries (inequality! urbanization!), </a:t>
            </a:r>
            <a:r>
              <a:rPr b="1"/>
              <a:t>y</a:t>
            </a:r>
            <a:r>
              <a:rPr b="1" baseline="31999"/>
              <a:t>sub</a:t>
            </a:r>
            <a:r>
              <a:t> is the income level at which we have zpg on average, and </a:t>
            </a:r>
            <a:r>
              <a:rPr b="1"/>
              <a:t>β</a:t>
            </a:r>
            <a:r>
              <a:t> is the population-responsiveness parameter</a:t>
            </a:r>
          </a:p>
          <a:p>
            <a:pPr marL="127534" indent="-127534" defTabSz="242315">
              <a:spcBef>
                <a:spcPts val="600"/>
              </a:spcBef>
              <a:buFontTx/>
              <a:defRPr sz="1271">
                <a:latin typeface="Times New Roman"/>
                <a:ea typeface="Times New Roman"/>
                <a:cs typeface="Times New Roman"/>
                <a:sym typeface="Times New Roman"/>
              </a:defRPr>
            </a:pPr>
            <a:r>
              <a:t>Malthusian equilibrium, with efflorescences and declines:</a:t>
            </a:r>
          </a:p>
        </p:txBody>
      </p:sp>
      <p:pic>
        <p:nvPicPr>
          <p:cNvPr id="194" name="Image" descr="Image"/>
          <p:cNvPicPr>
            <a:picLocks noChangeAspect="1"/>
          </p:cNvPicPr>
          <p:nvPr/>
        </p:nvPicPr>
        <p:blipFill>
          <a:blip r:embed="rId2">
            <a:extLst/>
          </a:blip>
          <a:stretch>
            <a:fillRect/>
          </a:stretch>
        </p:blipFill>
        <p:spPr>
          <a:xfrm>
            <a:off x="277663" y="4533072"/>
            <a:ext cx="4463450" cy="2105517"/>
          </a:xfrm>
          <a:prstGeom prst="rect">
            <a:avLst/>
          </a:prstGeom>
          <a:ln w="12700">
            <a:miter lim="400000"/>
          </a:ln>
        </p:spPr>
      </p:pic>
      <p:pic>
        <p:nvPicPr>
          <p:cNvPr id="195" name="Image" descr="Image"/>
          <p:cNvPicPr>
            <a:picLocks noChangeAspect="1"/>
          </p:cNvPicPr>
          <p:nvPr/>
        </p:nvPicPr>
        <p:blipFill>
          <a:blip r:embed="rId3">
            <a:extLst/>
          </a:blip>
          <a:stretch>
            <a:fillRect/>
          </a:stretch>
        </p:blipFill>
        <p:spPr>
          <a:xfrm>
            <a:off x="6244441" y="4533072"/>
            <a:ext cx="2605724" cy="2105517"/>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Additional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Additional Readings</a:t>
            </a:r>
          </a:p>
        </p:txBody>
      </p:sp>
      <p:sp>
        <p:nvSpPr>
          <p:cNvPr id="198" name="Gregory Clark (2005): The Condition of the Working Class in England, 1209-2003 &lt;https://delong.typepad.com/files/clark-condition.pdf&gt;...…"/>
          <p:cNvSpPr txBox="1"/>
          <p:nvPr>
            <p:ph type="body" idx="4294967295"/>
          </p:nvPr>
        </p:nvSpPr>
        <p:spPr>
          <a:xfrm>
            <a:off x="277663" y="1270000"/>
            <a:ext cx="8572501" cy="5397500"/>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2" invalidUrl="" action="" tgtFrame="" tooltip="" history="1" highlightClick="0" endSnd="0"/>
              </a:rPr>
              <a:t>https://delong.typepad.com/files/clark-condition.pdf</a:t>
            </a:r>
            <a:r>
              <a:t>&gt;...</a:t>
            </a:r>
          </a:p>
          <a:p>
            <a:pPr marL="240631" indent="-240631">
              <a:spcBef>
                <a:spcPts val="1200"/>
              </a:spcBef>
              <a:buFontTx/>
              <a:defRPr sz="2400">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3" invalidUrl="" action="" tgtFrame="" tooltip="" history="1" highlightClick="0" endSnd="0"/>
              </a:rPr>
              <a:t>https://delong.typepad.com/files/morris-rules-3.pdf</a:t>
            </a:r>
            <a:r>
              <a:t>&gt;...</a:t>
            </a:r>
          </a:p>
          <a:p>
            <a:pPr marL="240631" indent="-240631">
              <a:spcBef>
                <a:spcPts val="1200"/>
              </a:spcBef>
              <a:buFontTx/>
              <a:defRPr sz="2400">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4" invalidUrl="" action="" tgtFrame="" tooltip="" history="1" highlightClick="0" endSnd="0"/>
              </a:rPr>
              <a:t>https://delong.typepad.com/files/crone-pre-selections.pdf</a:t>
            </a:r>
            <a:r>
              <a:t>&gt;...</a:t>
            </a:r>
          </a:p>
          <a:p>
            <a:pPr marL="240631" indent="-240631">
              <a:spcBef>
                <a:spcPts val="1200"/>
              </a:spcBef>
              <a:buFontTx/>
              <a:defRPr b="1" sz="2400">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5" invalidUrl="" action="" tgtFrame="" tooltip="" history="1" highlightClick="0" endSnd="0"/>
              </a:rPr>
              <a:t>https://web.stanford.edu/~chadj/facts.pdf</a:t>
            </a:r>
            <a:r>
              <a:rPr b="0"/>
              <a:t>&gt;... </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Catch Our Breath…"/>
          <p:cNvSpPr txBox="1"/>
          <p:nvPr>
            <p:ph type="title"/>
          </p:nvPr>
        </p:nvSpPr>
        <p:spPr>
          <a:xfrm>
            <a:off x="276457" y="-1"/>
            <a:ext cx="8572501" cy="1270001"/>
          </a:xfrm>
          <a:prstGeom prst="rect">
            <a:avLst/>
          </a:prstGeom>
        </p:spPr>
        <p:txBody>
          <a:bodyPr/>
          <a:lstStyle/>
          <a:p>
            <a:pPr/>
            <a:r>
              <a:t>Catch Our Breath…</a:t>
            </a:r>
          </a:p>
        </p:txBody>
      </p:sp>
      <p:sp>
        <p:nvSpPr>
          <p:cNvPr id="20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02"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03"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Notes"/>
          <p:cNvSpPr txBox="1"/>
          <p:nvPr>
            <p:ph type="title"/>
          </p:nvPr>
        </p:nvSpPr>
        <p:spPr>
          <a:xfrm>
            <a:off x="276457" y="-1"/>
            <a:ext cx="8572501" cy="1270001"/>
          </a:xfrm>
          <a:prstGeom prst="rect">
            <a:avLst/>
          </a:prstGeom>
        </p:spPr>
        <p:txBody>
          <a:bodyPr/>
          <a:lstStyle/>
          <a:p>
            <a:pPr/>
            <a:r>
              <a:t>Notes</a:t>
            </a:r>
          </a:p>
        </p:txBody>
      </p:sp>
      <p:sp>
        <p:nvSpPr>
          <p:cNvPr id="206"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207"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08"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50" name="Approximately what has been the growth rate of the human useful-ideas stock between the year 1870 and today?…"/>
          <p:cNvSpPr txBox="1"/>
          <p:nvPr>
            <p:ph type="body" sz="half" idx="4294967295"/>
          </p:nvPr>
        </p:nvSpPr>
        <p:spPr>
          <a:xfrm>
            <a:off x="5417993" y="1267122"/>
            <a:ext cx="343217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b="1"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pic>
        <p:nvPicPr>
          <p:cNvPr id="51" name="Image" descr="Image"/>
          <p:cNvPicPr>
            <a:picLocks noChangeAspect="1"/>
          </p:cNvPicPr>
          <p:nvPr/>
        </p:nvPicPr>
        <p:blipFill>
          <a:blip r:embed="rId2">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54"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sp>
        <p:nvSpPr>
          <p:cNvPr id="55"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pic>
        <p:nvPicPr>
          <p:cNvPr id="56" name="Image" descr="Image"/>
          <p:cNvPicPr>
            <a:picLocks noChangeAspect="1"/>
          </p:cNvPicPr>
          <p:nvPr/>
        </p:nvPicPr>
        <p:blipFill>
          <a:blip r:embed="rId3">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59" name="10:00"/>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10:00</a:t>
            </a:r>
          </a:p>
        </p:txBody>
      </p:sp>
      <p:pic>
        <p:nvPicPr>
          <p:cNvPr id="60"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63"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208547" indent="-208547" defTabSz="297179">
              <a:buFontTx/>
              <a:buAutoNum type="arabicPeriod" startAt="1"/>
              <a:defRPr sz="1495">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buFontTx/>
              <a:buAutoNum type="arabicPeriod" startAt="1"/>
              <a:defRPr sz="1495">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buFontTx/>
              <a:buAutoNum type="arabicPeriod" startAt="1"/>
              <a:defRPr sz="1495">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buFontTx/>
              <a:buAutoNum type="arabicPeriod" startAt="1"/>
              <a:defRPr sz="1495">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buFontTx/>
              <a:buAutoNum type="arabicPeriod" startAt="1"/>
              <a:defRPr sz="1495">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buFontTx/>
              <a:buAutoNum type="arabicPeriod" startAt="1"/>
              <a:defRPr sz="1495">
                <a:latin typeface="Times New Roman"/>
                <a:ea typeface="Times New Roman"/>
                <a:cs typeface="Times New Roman"/>
                <a:sym typeface="Times New Roman"/>
              </a:defRPr>
            </a:pPr>
            <a:r>
              <a:t>What are these four in rank order of importance</a:t>
            </a:r>
          </a:p>
        </p:txBody>
      </p:sp>
      <p:sp>
        <p:nvSpPr>
          <p:cNvPr id="6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65"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66" name="Image" descr="Image"/>
          <p:cNvPicPr>
            <a:picLocks noChangeAspect="1"/>
          </p:cNvPicPr>
          <p:nvPr/>
        </p:nvPicPr>
        <p:blipFill>
          <a:blip r:embed="rId3">
            <a:extLst/>
          </a:blip>
          <a:stretch>
            <a:fillRect/>
          </a:stretch>
        </p:blipFill>
        <p:spPr>
          <a:xfrm>
            <a:off x="5484663" y="1230125"/>
            <a:ext cx="3365501" cy="192125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69"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70"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71"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